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7"/>
  </p:notesMasterIdLst>
  <p:sldIdLst>
    <p:sldId id="256" r:id="rId3"/>
    <p:sldId id="292" r:id="rId4"/>
    <p:sldId id="293" r:id="rId5"/>
    <p:sldId id="257" r:id="rId6"/>
    <p:sldId id="294" r:id="rId7"/>
    <p:sldId id="312" r:id="rId8"/>
    <p:sldId id="259" r:id="rId9"/>
    <p:sldId id="295" r:id="rId10"/>
    <p:sldId id="296" r:id="rId11"/>
    <p:sldId id="297" r:id="rId12"/>
    <p:sldId id="298" r:id="rId13"/>
    <p:sldId id="299" r:id="rId14"/>
    <p:sldId id="300" r:id="rId15"/>
    <p:sldId id="303" r:id="rId16"/>
    <p:sldId id="302" r:id="rId17"/>
    <p:sldId id="301" r:id="rId18"/>
    <p:sldId id="304" r:id="rId19"/>
    <p:sldId id="305" r:id="rId20"/>
    <p:sldId id="311" r:id="rId21"/>
    <p:sldId id="306" r:id="rId22"/>
    <p:sldId id="307" r:id="rId23"/>
    <p:sldId id="308" r:id="rId24"/>
    <p:sldId id="309" r:id="rId25"/>
    <p:sldId id="310" r:id="rId26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EBB"/>
    <a:srgbClr val="C0504D"/>
    <a:srgbClr val="4B2E0F"/>
    <a:srgbClr val="8EA9F6"/>
    <a:srgbClr val="FEFC96"/>
    <a:srgbClr val="FFEBFA"/>
    <a:srgbClr val="C4D6EB"/>
    <a:srgbClr val="85C2FF"/>
    <a:srgbClr val="5E9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8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109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11.jpeg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11.jpe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11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4.xlsx"/><Relationship Id="rId1" Type="http://schemas.openxmlformats.org/officeDocument/2006/relationships/image" Target="../media/image11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5.xlsx"/><Relationship Id="rId1" Type="http://schemas.openxmlformats.org/officeDocument/2006/relationships/image" Target="../media/image11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6.xlsx"/><Relationship Id="rId1" Type="http://schemas.openxmlformats.org/officeDocument/2006/relationships/image" Target="../media/image11.jpe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7.xlsx"/><Relationship Id="rId1" Type="http://schemas.openxmlformats.org/officeDocument/2006/relationships/image" Target="../media/image11.jpe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ja-JP" altLang="en-US"/>
              <a:t>両親の年収階層別　高校卒業後の予定進路</a:t>
            </a:r>
          </a:p>
        </c:rich>
      </c:tx>
      <c:layout>
        <c:manualLayout>
          <c:xMode val="edge"/>
          <c:yMode val="edge"/>
          <c:x val="9.0743000874890636E-2"/>
          <c:y val="0.2166666982599443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8800116959579441E-2"/>
          <c:y val="0.19734787951365632"/>
          <c:w val="0.93619322135019345"/>
          <c:h val="0.72368925606315915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015552"/>
        <c:axId val="85058304"/>
      </c:lineChart>
      <c:catAx>
        <c:axId val="8501555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85058304"/>
        <c:crosses val="autoZero"/>
        <c:auto val="1"/>
        <c:lblAlgn val="ctr"/>
        <c:lblOffset val="100"/>
        <c:noMultiLvlLbl val="0"/>
      </c:catAx>
      <c:valAx>
        <c:axId val="85058304"/>
        <c:scaling>
          <c:orientation val="minMax"/>
        </c:scaling>
        <c:delete val="1"/>
        <c:axPos val="l"/>
        <c:numFmt formatCode="0.0_ " sourceLinked="1"/>
        <c:majorTickMark val="none"/>
        <c:minorTickMark val="none"/>
        <c:tickLblPos val="nextTo"/>
        <c:crossAx val="850155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ja-JP" altLang="en-US"/>
              <a:t>正社員の総実労働時間の推移（時間）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2285382448049504E-2"/>
          <c:y val="9.0763207914481017E-2"/>
          <c:w val="0.86450918065023641"/>
          <c:h val="0.82191051460541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'C:\Users\kacchan\Desktop\新しいフォルダー\共生社会創造本部\[160112印刷用冊子挿入グラフ.xlsx]労働時間推移'!$B$38</c:f>
              <c:strCache>
                <c:ptCount val="1"/>
                <c:pt idx="0">
                  <c:v>一般労働者の総実労働時間</c:v>
                </c:pt>
              </c:strCache>
            </c:strRef>
          </c:tx>
          <c:spPr>
            <a:ln w="50800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'C:\Users\kacchan\Desktop\新しいフォルダー\共生社会創造本部\[160112印刷用冊子挿入グラフ.xlsx]労働時間推移'!$A$39:$A$46</c:f>
              <c:strCache>
                <c:ptCount val="8"/>
                <c:pt idx="0">
                  <c:v>１９９５年度</c:v>
                </c:pt>
                <c:pt idx="1">
                  <c:v>１９９６年度</c:v>
                </c:pt>
                <c:pt idx="2">
                  <c:v>１９９９年度</c:v>
                </c:pt>
                <c:pt idx="3">
                  <c:v>２００２年度</c:v>
                </c:pt>
                <c:pt idx="4">
                  <c:v>２００５年度</c:v>
                </c:pt>
                <c:pt idx="5">
                  <c:v>２００８年度</c:v>
                </c:pt>
                <c:pt idx="6">
                  <c:v>２０１１年度</c:v>
                </c:pt>
                <c:pt idx="7">
                  <c:v>２０１４年度</c:v>
                </c:pt>
              </c:strCache>
            </c:strRef>
          </c:cat>
          <c:val>
            <c:numRef>
              <c:f>'C:\Users\kacchan\Desktop\新しいフォルダー\共生社会創造本部\[160112印刷用冊子挿入グラフ.xlsx]労働時間推移'!$B$39:$B$46</c:f>
              <c:numCache>
                <c:formatCode>General</c:formatCode>
                <c:ptCount val="8"/>
                <c:pt idx="0">
                  <c:v>2038</c:v>
                </c:pt>
                <c:pt idx="1">
                  <c:v>2050</c:v>
                </c:pt>
                <c:pt idx="2">
                  <c:v>2009</c:v>
                </c:pt>
                <c:pt idx="3">
                  <c:v>2017</c:v>
                </c:pt>
                <c:pt idx="4">
                  <c:v>2028</c:v>
                </c:pt>
                <c:pt idx="5">
                  <c:v>2032</c:v>
                </c:pt>
                <c:pt idx="6">
                  <c:v>2006</c:v>
                </c:pt>
                <c:pt idx="7">
                  <c:v>2021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707712"/>
        <c:axId val="98721792"/>
      </c:barChart>
      <c:catAx>
        <c:axId val="98707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8721792"/>
        <c:crosses val="autoZero"/>
        <c:auto val="1"/>
        <c:lblAlgn val="ctr"/>
        <c:lblOffset val="100"/>
        <c:noMultiLvlLbl val="0"/>
      </c:catAx>
      <c:valAx>
        <c:axId val="98721792"/>
        <c:scaling>
          <c:orientation val="minMax"/>
          <c:min val="17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+mn-ea"/>
                <a:ea typeface="+mn-ea"/>
              </a:defRPr>
            </a:pPr>
            <a:endParaRPr lang="ja-JP"/>
          </a:p>
        </c:txPr>
        <c:crossAx val="98707712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</c:sp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ja-JP" altLang="en-US" dirty="0"/>
              <a:t>所得階層別の所得税負担率（％）</a:t>
            </a:r>
          </a:p>
        </c:rich>
      </c:tx>
      <c:layout>
        <c:manualLayout>
          <c:xMode val="edge"/>
          <c:yMode val="edge"/>
          <c:x val="0.10943089766763751"/>
          <c:y val="0.11625594694256987"/>
        </c:manualLayout>
      </c:layout>
      <c:overlay val="0"/>
      <c:spPr>
        <a:solidFill>
          <a:schemeClr val="accent4">
            <a:lumMod val="40000"/>
            <a:lumOff val="60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4.8800116959579441E-2"/>
          <c:y val="4.6239639168340514E-2"/>
          <c:w val="0.93619322135019345"/>
          <c:h val="0.77937059743169612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+mn-ea"/>
                    <a:ea typeface="+mn-ea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所得階層別租税負担割合!$A$2:$A$22</c:f>
              <c:strCache>
                <c:ptCount val="21"/>
                <c:pt idx="0">
                  <c:v>～２５０万円</c:v>
                </c:pt>
                <c:pt idx="1">
                  <c:v>～３００万円</c:v>
                </c:pt>
                <c:pt idx="2">
                  <c:v>～４００万円</c:v>
                </c:pt>
                <c:pt idx="3">
                  <c:v>～５００万円</c:v>
                </c:pt>
                <c:pt idx="4">
                  <c:v>～６００万円</c:v>
                </c:pt>
                <c:pt idx="5">
                  <c:v>～７００万円</c:v>
                </c:pt>
                <c:pt idx="6">
                  <c:v>～８００万円</c:v>
                </c:pt>
                <c:pt idx="7">
                  <c:v>～１０００万円</c:v>
                </c:pt>
                <c:pt idx="8">
                  <c:v>～１２００万円</c:v>
                </c:pt>
                <c:pt idx="9">
                  <c:v>～１５００万円</c:v>
                </c:pt>
                <c:pt idx="10">
                  <c:v>～２０００万円</c:v>
                </c:pt>
                <c:pt idx="11">
                  <c:v>～３０００万円</c:v>
                </c:pt>
                <c:pt idx="12">
                  <c:v>～５０００万円</c:v>
                </c:pt>
                <c:pt idx="13">
                  <c:v>～１億円</c:v>
                </c:pt>
                <c:pt idx="14">
                  <c:v>～２億円</c:v>
                </c:pt>
                <c:pt idx="15">
                  <c:v>～５億円</c:v>
                </c:pt>
                <c:pt idx="16">
                  <c:v>～１０億円</c:v>
                </c:pt>
                <c:pt idx="17">
                  <c:v>～２０億円</c:v>
                </c:pt>
                <c:pt idx="18">
                  <c:v>～５０億円</c:v>
                </c:pt>
                <c:pt idx="19">
                  <c:v>～１００億円</c:v>
                </c:pt>
                <c:pt idx="20">
                  <c:v>１００億円～</c:v>
                </c:pt>
              </c:strCache>
            </c:strRef>
          </c:cat>
          <c:val>
            <c:numRef>
              <c:f>所得階層別租税負担割合!$B$2:$B$22</c:f>
              <c:numCache>
                <c:formatCode>0.0_ </c:formatCode>
                <c:ptCount val="21"/>
                <c:pt idx="0">
                  <c:v>2.7</c:v>
                </c:pt>
                <c:pt idx="1">
                  <c:v>3</c:v>
                </c:pt>
                <c:pt idx="2">
                  <c:v>3.7</c:v>
                </c:pt>
                <c:pt idx="3">
                  <c:v>4.8</c:v>
                </c:pt>
                <c:pt idx="4">
                  <c:v>6.3</c:v>
                </c:pt>
                <c:pt idx="5">
                  <c:v>7.8</c:v>
                </c:pt>
                <c:pt idx="6">
                  <c:v>9.1999999999999993</c:v>
                </c:pt>
                <c:pt idx="7">
                  <c:v>10.8</c:v>
                </c:pt>
                <c:pt idx="8">
                  <c:v>12.9</c:v>
                </c:pt>
                <c:pt idx="9">
                  <c:v>15.5</c:v>
                </c:pt>
                <c:pt idx="10">
                  <c:v>18.8</c:v>
                </c:pt>
                <c:pt idx="11">
                  <c:v>22.7</c:v>
                </c:pt>
                <c:pt idx="12">
                  <c:v>26.9</c:v>
                </c:pt>
                <c:pt idx="13">
                  <c:v>28.4</c:v>
                </c:pt>
                <c:pt idx="14">
                  <c:v>27.4</c:v>
                </c:pt>
                <c:pt idx="15">
                  <c:v>25.3</c:v>
                </c:pt>
                <c:pt idx="16">
                  <c:v>22.1</c:v>
                </c:pt>
                <c:pt idx="17">
                  <c:v>23.2</c:v>
                </c:pt>
                <c:pt idx="18">
                  <c:v>16.2</c:v>
                </c:pt>
                <c:pt idx="19">
                  <c:v>18.899999999999999</c:v>
                </c:pt>
                <c:pt idx="20">
                  <c:v>14.6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788864"/>
        <c:axId val="98790400"/>
      </c:lineChart>
      <c:catAx>
        <c:axId val="98788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8790400"/>
        <c:crosses val="autoZero"/>
        <c:auto val="1"/>
        <c:lblAlgn val="ctr"/>
        <c:lblOffset val="100"/>
        <c:noMultiLvlLbl val="0"/>
      </c:catAx>
      <c:valAx>
        <c:axId val="98790400"/>
        <c:scaling>
          <c:orientation val="minMax"/>
        </c:scaling>
        <c:delete val="0"/>
        <c:axPos val="l"/>
        <c:majorGridlines/>
        <c:numFmt formatCode="0.0_ 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+mn-ea"/>
                <a:ea typeface="+mn-ea"/>
              </a:defRPr>
            </a:pPr>
            <a:endParaRPr lang="ja-JP"/>
          </a:p>
        </c:txPr>
        <c:crossAx val="98788864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00116959579441E-2"/>
          <c:y val="2.9963440342010726E-2"/>
          <c:w val="0.93619322135019345"/>
          <c:h val="0.88481453673280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大人１人世帯貧困率!$B$1</c:f>
              <c:strCache>
                <c:ptCount val="1"/>
                <c:pt idx="0">
                  <c:v>大人１人世帯貧困率（％）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大人１人世帯貧困率!$A$2:$A$9</c:f>
              <c:strCache>
                <c:ptCount val="8"/>
                <c:pt idx="0">
                  <c:v>アメリカ</c:v>
                </c:pt>
                <c:pt idx="1">
                  <c:v>イギリス</c:v>
                </c:pt>
                <c:pt idx="2">
                  <c:v>ドイツ</c:v>
                </c:pt>
                <c:pt idx="3">
                  <c:v>フランス</c:v>
                </c:pt>
                <c:pt idx="4">
                  <c:v>イタリア</c:v>
                </c:pt>
                <c:pt idx="5">
                  <c:v>スウェーデン</c:v>
                </c:pt>
                <c:pt idx="6">
                  <c:v>日本</c:v>
                </c:pt>
                <c:pt idx="7">
                  <c:v>ＯＥＣＤ平均</c:v>
                </c:pt>
              </c:strCache>
            </c:strRef>
          </c:cat>
          <c:val>
            <c:numRef>
              <c:f>大人１人世帯貧困率!$B$2:$B$9</c:f>
              <c:numCache>
                <c:formatCode>0.0_ </c:formatCode>
                <c:ptCount val="8"/>
                <c:pt idx="0">
                  <c:v>45</c:v>
                </c:pt>
                <c:pt idx="1">
                  <c:v>16.899999999999999</c:v>
                </c:pt>
                <c:pt idx="2">
                  <c:v>34</c:v>
                </c:pt>
                <c:pt idx="3">
                  <c:v>25.3</c:v>
                </c:pt>
                <c:pt idx="4">
                  <c:v>35.200000000000003</c:v>
                </c:pt>
                <c:pt idx="5">
                  <c:v>18.600000000000001</c:v>
                </c:pt>
                <c:pt idx="6">
                  <c:v>50.8</c:v>
                </c:pt>
                <c:pt idx="7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105280"/>
        <c:axId val="86393216"/>
      </c:barChart>
      <c:catAx>
        <c:axId val="85105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86393216"/>
        <c:crosses val="autoZero"/>
        <c:auto val="1"/>
        <c:lblAlgn val="ctr"/>
        <c:lblOffset val="100"/>
        <c:noMultiLvlLbl val="0"/>
      </c:catAx>
      <c:valAx>
        <c:axId val="86393216"/>
        <c:scaling>
          <c:orientation val="minMax"/>
        </c:scaling>
        <c:delete val="0"/>
        <c:axPos val="l"/>
        <c:majorGridlines/>
        <c:numFmt formatCode="0.0_ 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n-ea"/>
                <a:ea typeface="+mn-ea"/>
              </a:defRPr>
            </a:pPr>
            <a:endParaRPr lang="ja-JP"/>
          </a:p>
        </c:txPr>
        <c:crossAx val="85105280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ja-JP" altLang="en-US" dirty="0"/>
              <a:t>両親の年収階層別　高校卒業後の予定進路</a:t>
            </a:r>
          </a:p>
        </c:rich>
      </c:tx>
      <c:layout>
        <c:manualLayout>
          <c:xMode val="edge"/>
          <c:yMode val="edge"/>
          <c:x val="9.0743000874890636E-2"/>
          <c:y val="0.21666669825994433"/>
        </c:manualLayout>
      </c:layout>
      <c:overlay val="0"/>
      <c:spPr>
        <a:solidFill>
          <a:schemeClr val="accent4">
            <a:lumMod val="40000"/>
            <a:lumOff val="60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4.8800116959579441E-2"/>
          <c:y val="0.19734787951365632"/>
          <c:w val="0.93619322135019345"/>
          <c:h val="0.723689256063159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４年生大学進学</c:v>
                </c:pt>
              </c:strCache>
            </c:strRef>
          </c:tx>
          <c:spPr>
            <a:ln w="50800">
              <a:solidFill>
                <a:schemeClr val="accent6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+mn-ea"/>
                    <a:ea typeface="+mn-ea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４００万円以下</c:v>
                </c:pt>
                <c:pt idx="1">
                  <c:v>４００～６００万円</c:v>
                </c:pt>
                <c:pt idx="2">
                  <c:v>６００～８００万円</c:v>
                </c:pt>
                <c:pt idx="3">
                  <c:v>８００～１０００万円</c:v>
                </c:pt>
                <c:pt idx="4">
                  <c:v>１０００万円超</c:v>
                </c:pt>
              </c:strCache>
            </c:strRef>
          </c:cat>
          <c:val>
            <c:numRef>
              <c:f>Sheet1!$B$2:$B$6</c:f>
              <c:numCache>
                <c:formatCode>0.0_ </c:formatCode>
                <c:ptCount val="5"/>
                <c:pt idx="0">
                  <c:v>31.4</c:v>
                </c:pt>
                <c:pt idx="1">
                  <c:v>43.9</c:v>
                </c:pt>
                <c:pt idx="2">
                  <c:v>49.4</c:v>
                </c:pt>
                <c:pt idx="3">
                  <c:v>54.8</c:v>
                </c:pt>
                <c:pt idx="4">
                  <c:v>62.4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就職など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+mn-ea"/>
                    <a:ea typeface="+mn-ea"/>
                  </a:defRPr>
                </a:pPr>
                <a:endParaRPr lang="ja-JP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４００万円以下</c:v>
                </c:pt>
                <c:pt idx="1">
                  <c:v>４００～６００万円</c:v>
                </c:pt>
                <c:pt idx="2">
                  <c:v>６００～８００万円</c:v>
                </c:pt>
                <c:pt idx="3">
                  <c:v>８００～１０００万円</c:v>
                </c:pt>
                <c:pt idx="4">
                  <c:v>１０００万円超</c:v>
                </c:pt>
              </c:strCache>
            </c:strRef>
          </c:cat>
          <c:val>
            <c:numRef>
              <c:f>Sheet1!$C$2:$C$6</c:f>
              <c:numCache>
                <c:formatCode>0.0_ </c:formatCode>
                <c:ptCount val="5"/>
                <c:pt idx="0">
                  <c:v>30.1</c:v>
                </c:pt>
                <c:pt idx="1">
                  <c:v>21.4</c:v>
                </c:pt>
                <c:pt idx="2">
                  <c:v>15.7</c:v>
                </c:pt>
                <c:pt idx="3">
                  <c:v>10.1</c:v>
                </c:pt>
                <c:pt idx="4">
                  <c:v>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122496"/>
        <c:axId val="86124032"/>
      </c:lineChart>
      <c:catAx>
        <c:axId val="86122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6124032"/>
        <c:crosses val="autoZero"/>
        <c:auto val="1"/>
        <c:lblAlgn val="ctr"/>
        <c:lblOffset val="100"/>
        <c:noMultiLvlLbl val="0"/>
      </c:catAx>
      <c:valAx>
        <c:axId val="86124032"/>
        <c:scaling>
          <c:orientation val="minMax"/>
        </c:scaling>
        <c:delete val="0"/>
        <c:axPos val="l"/>
        <c:majorGridlines/>
        <c:numFmt formatCode="0.0_ 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+mn-ea"/>
                <a:ea typeface="+mn-ea"/>
              </a:defRPr>
            </a:pPr>
            <a:endParaRPr lang="ja-JP"/>
          </a:p>
        </c:txPr>
        <c:crossAx val="86122496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11242344706912E-2"/>
          <c:y val="0.1842639253426655"/>
          <c:w val="0.85699803149606302"/>
          <c:h val="0.674418197725284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正規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平成14年</c:v>
                </c:pt>
                <c:pt idx="1">
                  <c:v>平成15年</c:v>
                </c:pt>
                <c:pt idx="2">
                  <c:v>平成16年</c:v>
                </c:pt>
                <c:pt idx="3">
                  <c:v>平成17年</c:v>
                </c:pt>
                <c:pt idx="4">
                  <c:v>平成18年</c:v>
                </c:pt>
                <c:pt idx="5">
                  <c:v>平成19年</c:v>
                </c:pt>
                <c:pt idx="6">
                  <c:v>平成20年</c:v>
                </c:pt>
                <c:pt idx="7">
                  <c:v>平成21年</c:v>
                </c:pt>
                <c:pt idx="8">
                  <c:v>平成22年</c:v>
                </c:pt>
                <c:pt idx="9">
                  <c:v>平成23年</c:v>
                </c:pt>
                <c:pt idx="10">
                  <c:v>平成24年</c:v>
                </c:pt>
                <c:pt idx="11">
                  <c:v>平成25年</c:v>
                </c:pt>
                <c:pt idx="12">
                  <c:v>平成26年</c:v>
                </c:pt>
                <c:pt idx="13">
                  <c:v>平成27年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3489</c:v>
                </c:pt>
                <c:pt idx="1">
                  <c:v>3444</c:v>
                </c:pt>
                <c:pt idx="2">
                  <c:v>3410</c:v>
                </c:pt>
                <c:pt idx="3">
                  <c:v>3375</c:v>
                </c:pt>
                <c:pt idx="4">
                  <c:v>3415</c:v>
                </c:pt>
                <c:pt idx="5">
                  <c:v>3449</c:v>
                </c:pt>
                <c:pt idx="6">
                  <c:v>3410</c:v>
                </c:pt>
                <c:pt idx="7">
                  <c:v>3395</c:v>
                </c:pt>
                <c:pt idx="8">
                  <c:v>3374</c:v>
                </c:pt>
                <c:pt idx="9" formatCode="_ * &quot;&lt;&quot;#0&quot;&gt;&quot;;_ * &quot;&lt;&quot;\-#0&quot;&gt;&quot;;_*&quot;&lt;&quot;0&quot;&gt;&quot;;_*&quot;&lt;&quot;\-&quot;&gt;&quot;">
                  <c:v>3352</c:v>
                </c:pt>
                <c:pt idx="10">
                  <c:v>3340</c:v>
                </c:pt>
                <c:pt idx="11">
                  <c:v>3294</c:v>
                </c:pt>
                <c:pt idx="12">
                  <c:v>3278</c:v>
                </c:pt>
                <c:pt idx="13">
                  <c:v>3304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758912"/>
        <c:axId val="86760448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非正規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平成14年</c:v>
                </c:pt>
                <c:pt idx="1">
                  <c:v>平成15年</c:v>
                </c:pt>
                <c:pt idx="2">
                  <c:v>平成16年</c:v>
                </c:pt>
                <c:pt idx="3">
                  <c:v>平成17年</c:v>
                </c:pt>
                <c:pt idx="4">
                  <c:v>平成18年</c:v>
                </c:pt>
                <c:pt idx="5">
                  <c:v>平成19年</c:v>
                </c:pt>
                <c:pt idx="6">
                  <c:v>平成20年</c:v>
                </c:pt>
                <c:pt idx="7">
                  <c:v>平成21年</c:v>
                </c:pt>
                <c:pt idx="8">
                  <c:v>平成22年</c:v>
                </c:pt>
                <c:pt idx="9">
                  <c:v>平成23年</c:v>
                </c:pt>
                <c:pt idx="10">
                  <c:v>平成24年</c:v>
                </c:pt>
                <c:pt idx="11">
                  <c:v>平成25年</c:v>
                </c:pt>
                <c:pt idx="12">
                  <c:v>平成26年</c:v>
                </c:pt>
                <c:pt idx="13">
                  <c:v>平成27年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1451</c:v>
                </c:pt>
                <c:pt idx="1">
                  <c:v>1504</c:v>
                </c:pt>
                <c:pt idx="2">
                  <c:v>1564</c:v>
                </c:pt>
                <c:pt idx="3">
                  <c:v>1634</c:v>
                </c:pt>
                <c:pt idx="4">
                  <c:v>1678</c:v>
                </c:pt>
                <c:pt idx="5">
                  <c:v>1735</c:v>
                </c:pt>
                <c:pt idx="6">
                  <c:v>1765</c:v>
                </c:pt>
                <c:pt idx="7">
                  <c:v>1727</c:v>
                </c:pt>
                <c:pt idx="8">
                  <c:v>1763</c:v>
                </c:pt>
                <c:pt idx="9" formatCode="_ * &quot;&lt;&quot;#0&quot;&gt;&quot;;_ * &quot;&lt;&quot;\-#0&quot;&gt;&quot;;_*&quot;&lt;&quot;0&quot;&gt;&quot;;_*&quot;&lt;&quot;\-&quot;&gt;&quot;">
                  <c:v>1811</c:v>
                </c:pt>
                <c:pt idx="10">
                  <c:v>1813</c:v>
                </c:pt>
                <c:pt idx="11">
                  <c:v>1906</c:v>
                </c:pt>
                <c:pt idx="12">
                  <c:v>1962</c:v>
                </c:pt>
                <c:pt idx="13">
                  <c:v>1980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763776"/>
        <c:axId val="86762240"/>
      </c:lineChart>
      <c:catAx>
        <c:axId val="86758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wordArtVertRtl"/>
          <a:lstStyle/>
          <a:p>
            <a:pPr>
              <a:defRPr>
                <a:latin typeface="+mn-ea"/>
                <a:ea typeface="+mn-ea"/>
              </a:defRPr>
            </a:pPr>
            <a:endParaRPr lang="ja-JP"/>
          </a:p>
        </c:txPr>
        <c:crossAx val="86760448"/>
        <c:crosses val="autoZero"/>
        <c:auto val="1"/>
        <c:lblAlgn val="ctr"/>
        <c:lblOffset val="100"/>
        <c:noMultiLvlLbl val="0"/>
      </c:catAx>
      <c:valAx>
        <c:axId val="86760448"/>
        <c:scaling>
          <c:orientation val="minMax"/>
          <c:min val="32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+mn-ea"/>
                <a:ea typeface="+mn-ea"/>
              </a:defRPr>
            </a:pPr>
            <a:endParaRPr lang="ja-JP"/>
          </a:p>
        </c:txPr>
        <c:crossAx val="86758912"/>
        <c:crosses val="autoZero"/>
        <c:crossBetween val="between"/>
      </c:valAx>
      <c:valAx>
        <c:axId val="86762240"/>
        <c:scaling>
          <c:orientation val="minMax"/>
          <c:min val="120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+mn-ea"/>
                <a:ea typeface="+mn-ea"/>
              </a:defRPr>
            </a:pPr>
            <a:endParaRPr lang="ja-JP"/>
          </a:p>
        </c:txPr>
        <c:crossAx val="86763776"/>
        <c:crosses val="max"/>
        <c:crossBetween val="between"/>
      </c:valAx>
      <c:catAx>
        <c:axId val="86763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6762240"/>
        <c:crosses val="autoZero"/>
        <c:auto val="1"/>
        <c:lblAlgn val="ctr"/>
        <c:lblOffset val="100"/>
        <c:noMultiLvlLbl val="0"/>
      </c:cat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83202099737531E-2"/>
          <c:y val="0.20574540682414699"/>
          <c:w val="0.93583902012248465"/>
          <c:h val="0.692686789151356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最低賃金!$A$2:$A$9</c:f>
              <c:strCache>
                <c:ptCount val="8"/>
                <c:pt idx="0">
                  <c:v>フランス</c:v>
                </c:pt>
                <c:pt idx="1">
                  <c:v>オーストラリア</c:v>
                </c:pt>
                <c:pt idx="2">
                  <c:v>オランダ</c:v>
                </c:pt>
                <c:pt idx="3">
                  <c:v>ニュージーランド</c:v>
                </c:pt>
                <c:pt idx="4">
                  <c:v>イギリス</c:v>
                </c:pt>
                <c:pt idx="5">
                  <c:v>カナダ</c:v>
                </c:pt>
                <c:pt idx="6">
                  <c:v>アメリカ</c:v>
                </c:pt>
                <c:pt idx="7">
                  <c:v>日本</c:v>
                </c:pt>
              </c:strCache>
            </c:strRef>
          </c:cat>
          <c:val>
            <c:numRef>
              <c:f>最低賃金!$B$2:$B$9</c:f>
              <c:numCache>
                <c:formatCode>0.0_ </c:formatCode>
                <c:ptCount val="8"/>
                <c:pt idx="0">
                  <c:v>11.5</c:v>
                </c:pt>
                <c:pt idx="1">
                  <c:v>10.8</c:v>
                </c:pt>
                <c:pt idx="2">
                  <c:v>10.4</c:v>
                </c:pt>
                <c:pt idx="3">
                  <c:v>9.6</c:v>
                </c:pt>
                <c:pt idx="4">
                  <c:v>9</c:v>
                </c:pt>
                <c:pt idx="5">
                  <c:v>8.1999999999999993</c:v>
                </c:pt>
                <c:pt idx="6">
                  <c:v>7.3</c:v>
                </c:pt>
                <c:pt idx="7">
                  <c:v>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062016"/>
        <c:axId val="87063552"/>
      </c:barChart>
      <c:catAx>
        <c:axId val="87062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87063552"/>
        <c:crosses val="autoZero"/>
        <c:auto val="1"/>
        <c:lblAlgn val="ctr"/>
        <c:lblOffset val="100"/>
        <c:noMultiLvlLbl val="0"/>
      </c:catAx>
      <c:valAx>
        <c:axId val="87063552"/>
        <c:scaling>
          <c:orientation val="minMax"/>
        </c:scaling>
        <c:delete val="0"/>
        <c:axPos val="l"/>
        <c:majorGridlines/>
        <c:numFmt formatCode="0.0_ 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+mn-ea"/>
                <a:ea typeface="+mn-ea"/>
              </a:defRPr>
            </a:pPr>
            <a:endParaRPr lang="ja-JP"/>
          </a:p>
        </c:txPr>
        <c:crossAx val="87062016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83202099737531E-2"/>
          <c:y val="0.20574540682414699"/>
          <c:w val="0.93583902012248465"/>
          <c:h val="0.69268678915135606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187456"/>
        <c:axId val="89188992"/>
      </c:barChart>
      <c:catAx>
        <c:axId val="891874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89188992"/>
        <c:crosses val="autoZero"/>
        <c:auto val="1"/>
        <c:lblAlgn val="ctr"/>
        <c:lblOffset val="100"/>
        <c:noMultiLvlLbl val="0"/>
      </c:catAx>
      <c:valAx>
        <c:axId val="89188992"/>
        <c:scaling>
          <c:orientation val="minMax"/>
        </c:scaling>
        <c:delete val="0"/>
        <c:axPos val="l"/>
        <c:majorGridlines/>
        <c:numFmt formatCode="0.0_ 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89187456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ja-JP" altLang="en-US"/>
              <a:t>男女別賃金の推移（正規・非正規の別）</a:t>
            </a:r>
          </a:p>
        </c:rich>
      </c:tx>
      <c:layout>
        <c:manualLayout>
          <c:xMode val="edge"/>
          <c:yMode val="edge"/>
          <c:x val="0.10745833333333334"/>
          <c:y val="8.2725131466890589E-2"/>
        </c:manualLayout>
      </c:layout>
      <c:overlay val="0"/>
      <c:spPr>
        <a:solidFill>
          <a:schemeClr val="accent4">
            <a:lumMod val="40000"/>
            <a:lumOff val="60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4.5380598923906008E-2"/>
          <c:y val="4.1222240088617315E-2"/>
          <c:w val="0.93960438606107899"/>
          <c:h val="0.87137870504368331"/>
        </c:manualLayout>
      </c:layout>
      <c:lineChart>
        <c:grouping val="standard"/>
        <c:varyColors val="0"/>
        <c:ser>
          <c:idx val="0"/>
          <c:order val="0"/>
          <c:tx>
            <c:strRef>
              <c:f>男女別データ!$B$1</c:f>
              <c:strCache>
                <c:ptCount val="1"/>
                <c:pt idx="0">
                  <c:v>男性・正規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6"/>
              <c:spPr/>
              <c:txPr>
                <a:bodyPr/>
                <a:lstStyle/>
                <a:p>
                  <a:pPr>
                    <a:defRPr sz="1600">
                      <a:latin typeface="+mn-ea"/>
                      <a:ea typeface="+mn-ea"/>
                    </a:defRPr>
                  </a:pPr>
                  <a:endParaRPr lang="ja-JP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男女別データ!$A$2:$A$11</c:f>
              <c:strCache>
                <c:ptCount val="10"/>
                <c:pt idx="0">
                  <c:v>20～24歳</c:v>
                </c:pt>
                <c:pt idx="1">
                  <c:v>25～29</c:v>
                </c:pt>
                <c:pt idx="2">
                  <c:v>30～34</c:v>
                </c:pt>
                <c:pt idx="3">
                  <c:v>35～39</c:v>
                </c:pt>
                <c:pt idx="4">
                  <c:v>40～44</c:v>
                </c:pt>
                <c:pt idx="5">
                  <c:v>45～49</c:v>
                </c:pt>
                <c:pt idx="6">
                  <c:v>50～54</c:v>
                </c:pt>
                <c:pt idx="7">
                  <c:v>55～59</c:v>
                </c:pt>
                <c:pt idx="8">
                  <c:v>60～64</c:v>
                </c:pt>
                <c:pt idx="9">
                  <c:v>65～69</c:v>
                </c:pt>
              </c:strCache>
            </c:strRef>
          </c:cat>
          <c:val>
            <c:numRef>
              <c:f>男女別データ!$B$2:$B$11</c:f>
              <c:numCache>
                <c:formatCode>0.0_ </c:formatCode>
                <c:ptCount val="10"/>
                <c:pt idx="0">
                  <c:v>205.9</c:v>
                </c:pt>
                <c:pt idx="1">
                  <c:v>243.2</c:v>
                </c:pt>
                <c:pt idx="2">
                  <c:v>282.39999999999998</c:v>
                </c:pt>
                <c:pt idx="3">
                  <c:v>323.89999999999998</c:v>
                </c:pt>
                <c:pt idx="4">
                  <c:v>363.7</c:v>
                </c:pt>
                <c:pt idx="5">
                  <c:v>411.1</c:v>
                </c:pt>
                <c:pt idx="6">
                  <c:v>435.8</c:v>
                </c:pt>
                <c:pt idx="7">
                  <c:v>424.7</c:v>
                </c:pt>
                <c:pt idx="8">
                  <c:v>321.89999999999998</c:v>
                </c:pt>
                <c:pt idx="9">
                  <c:v>310.39999999999998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男女別データ!$C$1</c:f>
              <c:strCache>
                <c:ptCount val="1"/>
                <c:pt idx="0">
                  <c:v>女性・正規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6"/>
              <c:spPr/>
              <c:txPr>
                <a:bodyPr/>
                <a:lstStyle/>
                <a:p>
                  <a:pPr>
                    <a:defRPr sz="1600">
                      <a:latin typeface="+mn-ea"/>
                      <a:ea typeface="+mn-ea"/>
                    </a:defRPr>
                  </a:pPr>
                  <a:endParaRPr lang="ja-JP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男女別データ!$A$2:$A$11</c:f>
              <c:strCache>
                <c:ptCount val="10"/>
                <c:pt idx="0">
                  <c:v>20～24歳</c:v>
                </c:pt>
                <c:pt idx="1">
                  <c:v>25～29</c:v>
                </c:pt>
                <c:pt idx="2">
                  <c:v>30～34</c:v>
                </c:pt>
                <c:pt idx="3">
                  <c:v>35～39</c:v>
                </c:pt>
                <c:pt idx="4">
                  <c:v>40～44</c:v>
                </c:pt>
                <c:pt idx="5">
                  <c:v>45～49</c:v>
                </c:pt>
                <c:pt idx="6">
                  <c:v>50～54</c:v>
                </c:pt>
                <c:pt idx="7">
                  <c:v>55～59</c:v>
                </c:pt>
                <c:pt idx="8">
                  <c:v>60～64</c:v>
                </c:pt>
                <c:pt idx="9">
                  <c:v>65～69</c:v>
                </c:pt>
              </c:strCache>
            </c:strRef>
          </c:cat>
          <c:val>
            <c:numRef>
              <c:f>男女別データ!$C$2:$C$11</c:f>
              <c:numCache>
                <c:formatCode>0.0_ </c:formatCode>
                <c:ptCount val="10"/>
                <c:pt idx="0">
                  <c:v>198.3</c:v>
                </c:pt>
                <c:pt idx="1">
                  <c:v>226.3</c:v>
                </c:pt>
                <c:pt idx="2">
                  <c:v>247.1</c:v>
                </c:pt>
                <c:pt idx="3">
                  <c:v>264.5</c:v>
                </c:pt>
                <c:pt idx="4">
                  <c:v>277.3</c:v>
                </c:pt>
                <c:pt idx="5">
                  <c:v>291</c:v>
                </c:pt>
                <c:pt idx="6">
                  <c:v>291.5</c:v>
                </c:pt>
                <c:pt idx="7">
                  <c:v>285.5</c:v>
                </c:pt>
                <c:pt idx="8">
                  <c:v>258.5</c:v>
                </c:pt>
                <c:pt idx="9">
                  <c:v>253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男女別データ!$D$1</c:f>
              <c:strCache>
                <c:ptCount val="1"/>
                <c:pt idx="0">
                  <c:v>男性・非正規</c:v>
                </c:pt>
              </c:strCache>
            </c:strRef>
          </c:tx>
          <c:spPr>
            <a:ln w="50800">
              <a:solidFill>
                <a:srgbClr val="0070C0"/>
              </a:solidFill>
              <a:prstDash val="dash"/>
            </a:ln>
          </c:spPr>
          <c:marker>
            <c:symbol val="none"/>
          </c:marker>
          <c:dLbls>
            <c:dLbl>
              <c:idx val="8"/>
              <c:spPr/>
              <c:txPr>
                <a:bodyPr/>
                <a:lstStyle/>
                <a:p>
                  <a:pPr>
                    <a:defRPr sz="1600">
                      <a:latin typeface="+mn-ea"/>
                      <a:ea typeface="+mn-ea"/>
                    </a:defRPr>
                  </a:pPr>
                  <a:endParaRPr lang="ja-JP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男女別データ!$A$2:$A$11</c:f>
              <c:strCache>
                <c:ptCount val="10"/>
                <c:pt idx="0">
                  <c:v>20～24歳</c:v>
                </c:pt>
                <c:pt idx="1">
                  <c:v>25～29</c:v>
                </c:pt>
                <c:pt idx="2">
                  <c:v>30～34</c:v>
                </c:pt>
                <c:pt idx="3">
                  <c:v>35～39</c:v>
                </c:pt>
                <c:pt idx="4">
                  <c:v>40～44</c:v>
                </c:pt>
                <c:pt idx="5">
                  <c:v>45～49</c:v>
                </c:pt>
                <c:pt idx="6">
                  <c:v>50～54</c:v>
                </c:pt>
                <c:pt idx="7">
                  <c:v>55～59</c:v>
                </c:pt>
                <c:pt idx="8">
                  <c:v>60～64</c:v>
                </c:pt>
                <c:pt idx="9">
                  <c:v>65～69</c:v>
                </c:pt>
              </c:strCache>
            </c:strRef>
          </c:cat>
          <c:val>
            <c:numRef>
              <c:f>男女別データ!$D$2:$D$11</c:f>
              <c:numCache>
                <c:formatCode>0.0_ </c:formatCode>
                <c:ptCount val="10"/>
                <c:pt idx="0">
                  <c:v>176.9</c:v>
                </c:pt>
                <c:pt idx="1">
                  <c:v>195.1</c:v>
                </c:pt>
                <c:pt idx="2">
                  <c:v>214.8</c:v>
                </c:pt>
                <c:pt idx="3">
                  <c:v>224</c:v>
                </c:pt>
                <c:pt idx="4">
                  <c:v>226.5</c:v>
                </c:pt>
                <c:pt idx="5">
                  <c:v>231.3</c:v>
                </c:pt>
                <c:pt idx="6">
                  <c:v>234.1</c:v>
                </c:pt>
                <c:pt idx="7">
                  <c:v>231.4</c:v>
                </c:pt>
                <c:pt idx="8">
                  <c:v>238.9</c:v>
                </c:pt>
                <c:pt idx="9">
                  <c:v>219.9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男女別データ!$E$1</c:f>
              <c:strCache>
                <c:ptCount val="1"/>
                <c:pt idx="0">
                  <c:v>女性・非正規</c:v>
                </c:pt>
              </c:strCache>
            </c:strRef>
          </c:tx>
          <c:spPr>
            <a:ln w="50800">
              <a:solidFill>
                <a:srgbClr val="FF0000"/>
              </a:solidFill>
              <a:prstDash val="dash"/>
            </a:ln>
          </c:spPr>
          <c:marker>
            <c:symbol val="none"/>
          </c:marker>
          <c:dLbls>
            <c:dLbl>
              <c:idx val="2"/>
              <c:spPr/>
              <c:txPr>
                <a:bodyPr/>
                <a:lstStyle/>
                <a:p>
                  <a:pPr>
                    <a:defRPr sz="1600">
                      <a:latin typeface="+mn-ea"/>
                      <a:ea typeface="+mn-ea"/>
                    </a:defRPr>
                  </a:pPr>
                  <a:endParaRPr lang="ja-JP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男女別データ!$A$2:$A$11</c:f>
              <c:strCache>
                <c:ptCount val="10"/>
                <c:pt idx="0">
                  <c:v>20～24歳</c:v>
                </c:pt>
                <c:pt idx="1">
                  <c:v>25～29</c:v>
                </c:pt>
                <c:pt idx="2">
                  <c:v>30～34</c:v>
                </c:pt>
                <c:pt idx="3">
                  <c:v>35～39</c:v>
                </c:pt>
                <c:pt idx="4">
                  <c:v>40～44</c:v>
                </c:pt>
                <c:pt idx="5">
                  <c:v>45～49</c:v>
                </c:pt>
                <c:pt idx="6">
                  <c:v>50～54</c:v>
                </c:pt>
                <c:pt idx="7">
                  <c:v>55～59</c:v>
                </c:pt>
                <c:pt idx="8">
                  <c:v>60～64</c:v>
                </c:pt>
                <c:pt idx="9">
                  <c:v>65～69</c:v>
                </c:pt>
              </c:strCache>
            </c:strRef>
          </c:cat>
          <c:val>
            <c:numRef>
              <c:f>男女別データ!$E$2:$E$11</c:f>
              <c:numCache>
                <c:formatCode>0.0_ </c:formatCode>
                <c:ptCount val="10"/>
                <c:pt idx="0">
                  <c:v>164.9</c:v>
                </c:pt>
                <c:pt idx="1">
                  <c:v>179.2</c:v>
                </c:pt>
                <c:pt idx="2">
                  <c:v>183.4</c:v>
                </c:pt>
                <c:pt idx="3">
                  <c:v>181.2</c:v>
                </c:pt>
                <c:pt idx="4">
                  <c:v>177.7</c:v>
                </c:pt>
                <c:pt idx="5">
                  <c:v>174.7</c:v>
                </c:pt>
                <c:pt idx="6">
                  <c:v>173.5</c:v>
                </c:pt>
                <c:pt idx="7">
                  <c:v>165.5</c:v>
                </c:pt>
                <c:pt idx="8">
                  <c:v>167.9</c:v>
                </c:pt>
                <c:pt idx="9">
                  <c:v>159.9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678592"/>
        <c:axId val="89680128"/>
      </c:lineChart>
      <c:catAx>
        <c:axId val="8967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+mn-ea"/>
                <a:ea typeface="+mn-ea"/>
              </a:defRPr>
            </a:pPr>
            <a:endParaRPr lang="ja-JP"/>
          </a:p>
        </c:txPr>
        <c:crossAx val="89680128"/>
        <c:crosses val="autoZero"/>
        <c:auto val="1"/>
        <c:lblAlgn val="ctr"/>
        <c:lblOffset val="100"/>
        <c:noMultiLvlLbl val="0"/>
      </c:catAx>
      <c:valAx>
        <c:axId val="89680128"/>
        <c:scaling>
          <c:orientation val="minMax"/>
          <c:min val="100"/>
        </c:scaling>
        <c:delete val="0"/>
        <c:axPos val="l"/>
        <c:majorGridlines/>
        <c:numFmt formatCode="0_ 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+mn-ea"/>
                <a:ea typeface="+mn-ea"/>
              </a:defRPr>
            </a:pPr>
            <a:endParaRPr lang="ja-JP"/>
          </a:p>
        </c:txPr>
        <c:crossAx val="89678592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単身女性世帯の約半分は貧困状況</a:t>
            </a:r>
          </a:p>
        </c:rich>
      </c:tx>
      <c:layout>
        <c:manualLayout>
          <c:xMode val="edge"/>
          <c:yMode val="edge"/>
          <c:x val="8.4066297268397025E-2"/>
          <c:y val="0.2329834315545575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Sheet3!$A$3</c:f>
              <c:strCache>
                <c:ptCount val="1"/>
                <c:pt idx="0">
                  <c:v>平成22年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3.0864197530865328E-3"/>
                  <c:y val="8.12732900771711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Sheet3!$B$2:$G$2</c:f>
              <c:strCache>
                <c:ptCount val="6"/>
                <c:pt idx="0">
                  <c:v>全体・男</c:v>
                </c:pt>
                <c:pt idx="1">
                  <c:v>全体・女</c:v>
                </c:pt>
                <c:pt idx="2">
                  <c:v>男性単身世帯</c:v>
                </c:pt>
                <c:pt idx="3">
                  <c:v>単身女性世帯</c:v>
                </c:pt>
                <c:pt idx="4">
                  <c:v>夫婦のみ・男</c:v>
                </c:pt>
                <c:pt idx="5">
                  <c:v>夫婦のみ・女</c:v>
                </c:pt>
              </c:strCache>
            </c:strRef>
          </c:cat>
          <c:val>
            <c:numRef>
              <c:f>Sheet3!$B$3:$G$3</c:f>
              <c:numCache>
                <c:formatCode>General</c:formatCode>
                <c:ptCount val="6"/>
                <c:pt idx="0">
                  <c:v>15.1</c:v>
                </c:pt>
                <c:pt idx="1">
                  <c:v>22.8</c:v>
                </c:pt>
                <c:pt idx="2">
                  <c:v>28.7</c:v>
                </c:pt>
                <c:pt idx="3">
                  <c:v>46.6</c:v>
                </c:pt>
                <c:pt idx="4">
                  <c:v>13.7</c:v>
                </c:pt>
                <c:pt idx="5">
                  <c:v>14.5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952064"/>
        <c:axId val="90953600"/>
      </c:barChart>
      <c:catAx>
        <c:axId val="909520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0953600"/>
        <c:crosses val="autoZero"/>
        <c:auto val="1"/>
        <c:lblAlgn val="ctr"/>
        <c:lblOffset val="100"/>
        <c:noMultiLvlLbl val="0"/>
      </c:catAx>
      <c:valAx>
        <c:axId val="909536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+mn-ea"/>
                <a:ea typeface="+mn-ea"/>
              </a:defRPr>
            </a:pPr>
            <a:endParaRPr lang="ja-JP"/>
          </a:p>
        </c:txPr>
        <c:crossAx val="90952064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ja-JP" altLang="en-US"/>
              <a:t>夫の１日あたり家事・育児時間国際比較</a:t>
            </a:r>
            <a:endParaRPr lang="en-US" altLang="ja-JP"/>
          </a:p>
          <a:p>
            <a:pPr>
              <a:defRPr/>
            </a:pPr>
            <a:r>
              <a:rPr lang="ja-JP" altLang="en-US"/>
              <a:t>（６歳未満の子どもを持つ夫）</a:t>
            </a:r>
          </a:p>
        </c:rich>
      </c:tx>
      <c:layout>
        <c:manualLayout>
          <c:xMode val="edge"/>
          <c:yMode val="edge"/>
          <c:x val="0.26926456254183345"/>
          <c:y val="1.25313283208020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8827281110745677E-2"/>
          <c:y val="0.13972957327702459"/>
          <c:w val="0.93615770387423936"/>
          <c:h val="0.751985935968530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家事育児時間データ!$B$1</c:f>
              <c:strCache>
                <c:ptCount val="1"/>
                <c:pt idx="0">
                  <c:v>家事時間全体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家事育児時間データ!$A$2:$A$8</c:f>
              <c:strCache>
                <c:ptCount val="7"/>
                <c:pt idx="0">
                  <c:v>スウェーデン</c:v>
                </c:pt>
                <c:pt idx="1">
                  <c:v>ノルウェー</c:v>
                </c:pt>
                <c:pt idx="2">
                  <c:v>ドイツ</c:v>
                </c:pt>
                <c:pt idx="3">
                  <c:v>アメリカ</c:v>
                </c:pt>
                <c:pt idx="4">
                  <c:v>イギリス</c:v>
                </c:pt>
                <c:pt idx="5">
                  <c:v>フランス</c:v>
                </c:pt>
                <c:pt idx="6">
                  <c:v>日本</c:v>
                </c:pt>
              </c:strCache>
            </c:strRef>
          </c:cat>
          <c:val>
            <c:numRef>
              <c:f>家事育児時間データ!$B$2:$B$8</c:f>
              <c:numCache>
                <c:formatCode>0.00_ </c:formatCode>
                <c:ptCount val="7"/>
                <c:pt idx="0">
                  <c:v>3.21</c:v>
                </c:pt>
                <c:pt idx="1">
                  <c:v>3.12</c:v>
                </c:pt>
                <c:pt idx="2">
                  <c:v>3</c:v>
                </c:pt>
                <c:pt idx="3">
                  <c:v>2.58</c:v>
                </c:pt>
                <c:pt idx="4">
                  <c:v>2.46</c:v>
                </c:pt>
                <c:pt idx="5">
                  <c:v>2.2999999999999998</c:v>
                </c:pt>
                <c:pt idx="6">
                  <c:v>1.07</c:v>
                </c:pt>
              </c:numCache>
            </c:numRef>
          </c:val>
        </c:ser>
        <c:ser>
          <c:idx val="1"/>
          <c:order val="1"/>
          <c:tx>
            <c:strRef>
              <c:f>家事育児時間データ!$C$1</c:f>
              <c:strCache>
                <c:ptCount val="1"/>
                <c:pt idx="0">
                  <c:v>うち育児時間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1471173482982469E-2"/>
                  <c:y val="-3.8762481824363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1694834268640432E-3"/>
                  <c:y val="-1.938124091218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471173482982521E-2"/>
                  <c:y val="1.421274581541425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6033801122367467E-3"/>
                  <c:y val="3.87624818243645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905070168355277E-2"/>
                  <c:y val="-7.10637290770712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6033801122368525E-3"/>
                  <c:y val="3.8762481824363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1694834268638324E-3"/>
                  <c:y val="1.93812409121804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家事育児時間データ!$A$2:$A$8</c:f>
              <c:strCache>
                <c:ptCount val="7"/>
                <c:pt idx="0">
                  <c:v>スウェーデン</c:v>
                </c:pt>
                <c:pt idx="1">
                  <c:v>ノルウェー</c:v>
                </c:pt>
                <c:pt idx="2">
                  <c:v>ドイツ</c:v>
                </c:pt>
                <c:pt idx="3">
                  <c:v>アメリカ</c:v>
                </c:pt>
                <c:pt idx="4">
                  <c:v>イギリス</c:v>
                </c:pt>
                <c:pt idx="5">
                  <c:v>フランス</c:v>
                </c:pt>
                <c:pt idx="6">
                  <c:v>日本</c:v>
                </c:pt>
              </c:strCache>
            </c:strRef>
          </c:cat>
          <c:val>
            <c:numRef>
              <c:f>家事育児時間データ!$C$2:$C$8</c:f>
              <c:numCache>
                <c:formatCode>0.00_ </c:formatCode>
                <c:ptCount val="7"/>
                <c:pt idx="0">
                  <c:v>1.07</c:v>
                </c:pt>
                <c:pt idx="1">
                  <c:v>1.1299999999999999</c:v>
                </c:pt>
                <c:pt idx="2">
                  <c:v>0.59</c:v>
                </c:pt>
                <c:pt idx="3">
                  <c:v>1.17</c:v>
                </c:pt>
                <c:pt idx="4">
                  <c:v>1</c:v>
                </c:pt>
                <c:pt idx="5">
                  <c:v>0.4</c:v>
                </c:pt>
                <c:pt idx="6">
                  <c:v>0.39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677120"/>
        <c:axId val="98678656"/>
      </c:barChart>
      <c:catAx>
        <c:axId val="98677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98678656"/>
        <c:crosses val="autoZero"/>
        <c:auto val="1"/>
        <c:lblAlgn val="ctr"/>
        <c:lblOffset val="100"/>
        <c:noMultiLvlLbl val="0"/>
      </c:catAx>
      <c:valAx>
        <c:axId val="98678656"/>
        <c:scaling>
          <c:orientation val="minMax"/>
        </c:scaling>
        <c:delete val="0"/>
        <c:axPos val="l"/>
        <c:majorGridlines/>
        <c:numFmt formatCode="0.00_ " sourceLinked="1"/>
        <c:majorTickMark val="none"/>
        <c:minorTickMark val="none"/>
        <c:tickLblPos val="nextTo"/>
        <c:txPr>
          <a:bodyPr anchor="ctr" anchorCtr="1"/>
          <a:lstStyle/>
          <a:p>
            <a:pPr>
              <a:defRPr sz="1200">
                <a:latin typeface="+mn-ea"/>
                <a:ea typeface="+mn-ea"/>
              </a:defRPr>
            </a:pPr>
            <a:endParaRPr lang="ja-JP"/>
          </a:p>
        </c:txPr>
        <c:crossAx val="98677120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</c:sp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742780-1DBD-4CC8-8314-68EFBAB1E33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7BFCB2A-2771-41A0-AEDC-BFC49A292F80}">
      <dgm:prSet phldrT="[テキスト]"/>
      <dgm:spPr/>
      <dgm:t>
        <a:bodyPr/>
        <a:lstStyle/>
        <a:p>
          <a:r>
            <a:rPr kumimoji="1" lang="ja-JP" altLang="en-US" dirty="0" smtClean="0"/>
            <a:t>保育士の</a:t>
          </a:r>
          <a:endParaRPr kumimoji="1" lang="en-US" altLang="ja-JP" dirty="0" smtClean="0"/>
        </a:p>
        <a:p>
          <a:r>
            <a:rPr kumimoji="1" lang="ja-JP" altLang="en-US" dirty="0" smtClean="0"/>
            <a:t>賃金が安い</a:t>
          </a:r>
          <a:endParaRPr kumimoji="1" lang="ja-JP" altLang="en-US" dirty="0"/>
        </a:p>
      </dgm:t>
    </dgm:pt>
    <dgm:pt modelId="{635FC54F-8FDB-43FA-A94C-855F36A8A29C}" type="parTrans" cxnId="{56723822-37AD-49A6-8C46-36BF2E24E443}">
      <dgm:prSet/>
      <dgm:spPr/>
      <dgm:t>
        <a:bodyPr/>
        <a:lstStyle/>
        <a:p>
          <a:endParaRPr kumimoji="1" lang="ja-JP" altLang="en-US"/>
        </a:p>
      </dgm:t>
    </dgm:pt>
    <dgm:pt modelId="{68AB3FA9-BD30-48F5-AB64-7EC657956B50}" type="sibTrans" cxnId="{56723822-37AD-49A6-8C46-36BF2E24E443}">
      <dgm:prSet/>
      <dgm:spPr/>
      <dgm:t>
        <a:bodyPr/>
        <a:lstStyle/>
        <a:p>
          <a:endParaRPr kumimoji="1" lang="ja-JP" altLang="en-US"/>
        </a:p>
      </dgm:t>
    </dgm:pt>
    <dgm:pt modelId="{C013534D-EA72-4D1C-8ED0-9B442094DC73}">
      <dgm:prSet phldrT="[テキスト]"/>
      <dgm:spPr/>
      <dgm:t>
        <a:bodyPr/>
        <a:lstStyle/>
        <a:p>
          <a:r>
            <a:rPr kumimoji="1" lang="ja-JP" altLang="en-US" dirty="0" smtClean="0"/>
            <a:t>保育士</a:t>
          </a:r>
          <a:endParaRPr kumimoji="1" lang="en-US" altLang="ja-JP" dirty="0" smtClean="0"/>
        </a:p>
        <a:p>
          <a:r>
            <a:rPr kumimoji="1" lang="ja-JP" altLang="en-US" dirty="0" smtClean="0"/>
            <a:t>不足</a:t>
          </a:r>
          <a:endParaRPr kumimoji="1" lang="ja-JP" altLang="en-US" dirty="0"/>
        </a:p>
      </dgm:t>
    </dgm:pt>
    <dgm:pt modelId="{2E7BEF67-6B8E-461F-A2EB-D48184996816}" type="parTrans" cxnId="{3ECB6AAC-4A3B-44A3-BA52-922A3BBE9684}">
      <dgm:prSet/>
      <dgm:spPr/>
      <dgm:t>
        <a:bodyPr/>
        <a:lstStyle/>
        <a:p>
          <a:endParaRPr kumimoji="1" lang="ja-JP" altLang="en-US"/>
        </a:p>
      </dgm:t>
    </dgm:pt>
    <dgm:pt modelId="{88728DCD-38C2-4E53-85E7-DA26BB34A5AA}" type="sibTrans" cxnId="{3ECB6AAC-4A3B-44A3-BA52-922A3BBE9684}">
      <dgm:prSet/>
      <dgm:spPr/>
      <dgm:t>
        <a:bodyPr/>
        <a:lstStyle/>
        <a:p>
          <a:endParaRPr kumimoji="1" lang="ja-JP" altLang="en-US"/>
        </a:p>
      </dgm:t>
    </dgm:pt>
    <dgm:pt modelId="{87C49FC4-40F2-4837-A495-61A8E6CC87FC}">
      <dgm:prSet phldrT="[テキスト]"/>
      <dgm:spPr/>
      <dgm:t>
        <a:bodyPr/>
        <a:lstStyle/>
        <a:p>
          <a:r>
            <a:rPr kumimoji="1" lang="ja-JP" altLang="en-US" dirty="0" smtClean="0"/>
            <a:t>待機児童</a:t>
          </a:r>
          <a:endParaRPr kumimoji="1" lang="ja-JP" altLang="en-US" dirty="0"/>
        </a:p>
      </dgm:t>
    </dgm:pt>
    <dgm:pt modelId="{20110A8D-73B0-41F0-84F0-80D2B0DA4BB6}" type="parTrans" cxnId="{65F826C7-6A7B-4F16-BE94-4455F779D751}">
      <dgm:prSet/>
      <dgm:spPr/>
      <dgm:t>
        <a:bodyPr/>
        <a:lstStyle/>
        <a:p>
          <a:endParaRPr kumimoji="1" lang="ja-JP" altLang="en-US"/>
        </a:p>
      </dgm:t>
    </dgm:pt>
    <dgm:pt modelId="{435B39B7-5BB2-4413-BC77-1BD9FE84ABFA}" type="sibTrans" cxnId="{65F826C7-6A7B-4F16-BE94-4455F779D751}">
      <dgm:prSet/>
      <dgm:spPr/>
      <dgm:t>
        <a:bodyPr/>
        <a:lstStyle/>
        <a:p>
          <a:endParaRPr kumimoji="1" lang="ja-JP" altLang="en-US"/>
        </a:p>
      </dgm:t>
    </dgm:pt>
    <dgm:pt modelId="{F3FF1021-3778-482D-96E3-28AE92B2BD5A}" type="pres">
      <dgm:prSet presAssocID="{0F742780-1DBD-4CC8-8314-68EFBAB1E33E}" presName="Name0" presStyleCnt="0">
        <dgm:presLayoutVars>
          <dgm:dir/>
          <dgm:resizeHandles val="exact"/>
        </dgm:presLayoutVars>
      </dgm:prSet>
      <dgm:spPr/>
    </dgm:pt>
    <dgm:pt modelId="{21ED94F7-98CB-47AB-81B3-514144A558CC}" type="pres">
      <dgm:prSet presAssocID="{77BFCB2A-2771-41A0-AEDC-BFC49A292F80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21A508B-F47C-43BF-AFA8-D00D48568B18}" type="pres">
      <dgm:prSet presAssocID="{68AB3FA9-BD30-48F5-AB64-7EC657956B50}" presName="parSpace" presStyleCnt="0"/>
      <dgm:spPr/>
    </dgm:pt>
    <dgm:pt modelId="{BE6FE3BD-F311-4B14-9640-344624879329}" type="pres">
      <dgm:prSet presAssocID="{C013534D-EA72-4D1C-8ED0-9B442094DC73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7CD755B-68D2-41C1-8E7E-DF51E54094B3}" type="pres">
      <dgm:prSet presAssocID="{88728DCD-38C2-4E53-85E7-DA26BB34A5AA}" presName="parSpace" presStyleCnt="0"/>
      <dgm:spPr/>
    </dgm:pt>
    <dgm:pt modelId="{9A2D4C17-ECB9-43AF-8F8F-86054A59D961}" type="pres">
      <dgm:prSet presAssocID="{87C49FC4-40F2-4837-A495-61A8E6CC87FC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6723822-37AD-49A6-8C46-36BF2E24E443}" srcId="{0F742780-1DBD-4CC8-8314-68EFBAB1E33E}" destId="{77BFCB2A-2771-41A0-AEDC-BFC49A292F80}" srcOrd="0" destOrd="0" parTransId="{635FC54F-8FDB-43FA-A94C-855F36A8A29C}" sibTransId="{68AB3FA9-BD30-48F5-AB64-7EC657956B50}"/>
    <dgm:cxn modelId="{7664AFC6-F43F-4811-9F55-5ADAEBC2D953}" type="presOf" srcId="{0F742780-1DBD-4CC8-8314-68EFBAB1E33E}" destId="{F3FF1021-3778-482D-96E3-28AE92B2BD5A}" srcOrd="0" destOrd="0" presId="urn:microsoft.com/office/officeart/2005/8/layout/hChevron3"/>
    <dgm:cxn modelId="{3DA99477-1F34-4672-9BE8-1AC45C131652}" type="presOf" srcId="{87C49FC4-40F2-4837-A495-61A8E6CC87FC}" destId="{9A2D4C17-ECB9-43AF-8F8F-86054A59D961}" srcOrd="0" destOrd="0" presId="urn:microsoft.com/office/officeart/2005/8/layout/hChevron3"/>
    <dgm:cxn modelId="{3ECB6AAC-4A3B-44A3-BA52-922A3BBE9684}" srcId="{0F742780-1DBD-4CC8-8314-68EFBAB1E33E}" destId="{C013534D-EA72-4D1C-8ED0-9B442094DC73}" srcOrd="1" destOrd="0" parTransId="{2E7BEF67-6B8E-461F-A2EB-D48184996816}" sibTransId="{88728DCD-38C2-4E53-85E7-DA26BB34A5AA}"/>
    <dgm:cxn modelId="{A7FAB7DB-5BA5-411C-BA9E-E511C8797E21}" type="presOf" srcId="{C013534D-EA72-4D1C-8ED0-9B442094DC73}" destId="{BE6FE3BD-F311-4B14-9640-344624879329}" srcOrd="0" destOrd="0" presId="urn:microsoft.com/office/officeart/2005/8/layout/hChevron3"/>
    <dgm:cxn modelId="{65F826C7-6A7B-4F16-BE94-4455F779D751}" srcId="{0F742780-1DBD-4CC8-8314-68EFBAB1E33E}" destId="{87C49FC4-40F2-4837-A495-61A8E6CC87FC}" srcOrd="2" destOrd="0" parTransId="{20110A8D-73B0-41F0-84F0-80D2B0DA4BB6}" sibTransId="{435B39B7-5BB2-4413-BC77-1BD9FE84ABFA}"/>
    <dgm:cxn modelId="{46FE5EA8-5FEA-4193-B020-ED7317CF1B6F}" type="presOf" srcId="{77BFCB2A-2771-41A0-AEDC-BFC49A292F80}" destId="{21ED94F7-98CB-47AB-81B3-514144A558CC}" srcOrd="0" destOrd="0" presId="urn:microsoft.com/office/officeart/2005/8/layout/hChevron3"/>
    <dgm:cxn modelId="{AA5E1CA7-66B0-447E-AFA9-561BE7ACBCBA}" type="presParOf" srcId="{F3FF1021-3778-482D-96E3-28AE92B2BD5A}" destId="{21ED94F7-98CB-47AB-81B3-514144A558CC}" srcOrd="0" destOrd="0" presId="urn:microsoft.com/office/officeart/2005/8/layout/hChevron3"/>
    <dgm:cxn modelId="{C104ACF5-CE34-43E2-B6D0-2071F53340F2}" type="presParOf" srcId="{F3FF1021-3778-482D-96E3-28AE92B2BD5A}" destId="{121A508B-F47C-43BF-AFA8-D00D48568B18}" srcOrd="1" destOrd="0" presId="urn:microsoft.com/office/officeart/2005/8/layout/hChevron3"/>
    <dgm:cxn modelId="{BDD3A96A-8001-4F47-920D-454654087F30}" type="presParOf" srcId="{F3FF1021-3778-482D-96E3-28AE92B2BD5A}" destId="{BE6FE3BD-F311-4B14-9640-344624879329}" srcOrd="2" destOrd="0" presId="urn:microsoft.com/office/officeart/2005/8/layout/hChevron3"/>
    <dgm:cxn modelId="{48429DCD-19B9-4ACB-B3CD-0349D355B8FF}" type="presParOf" srcId="{F3FF1021-3778-482D-96E3-28AE92B2BD5A}" destId="{17CD755B-68D2-41C1-8E7E-DF51E54094B3}" srcOrd="3" destOrd="0" presId="urn:microsoft.com/office/officeart/2005/8/layout/hChevron3"/>
    <dgm:cxn modelId="{A3606248-AE5D-4E95-9339-85797EB5C205}" type="presParOf" srcId="{F3FF1021-3778-482D-96E3-28AE92B2BD5A}" destId="{9A2D4C17-ECB9-43AF-8F8F-86054A59D96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99E2A9-F441-46D7-AD2B-F107DFD8AE6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DCE38376-1663-4B25-80F3-D20ADF9FEB12}">
      <dgm:prSet phldrT="[テキスト]" custT="1"/>
      <dgm:spPr/>
      <dgm:t>
        <a:bodyPr/>
        <a:lstStyle/>
        <a:p>
          <a:r>
            <a:rPr kumimoji="1" lang="ja-JP" altLang="en-US" sz="3200" dirty="0" smtClean="0"/>
            <a:t>民主党政権</a:t>
          </a:r>
          <a:endParaRPr kumimoji="1" lang="ja-JP" altLang="en-US" sz="3200" dirty="0"/>
        </a:p>
      </dgm:t>
    </dgm:pt>
    <dgm:pt modelId="{DCA834FA-573F-4113-B0C7-4C856FAE4499}" type="parTrans" cxnId="{63491362-EF33-483F-8BF8-6ABF5A1CBA89}">
      <dgm:prSet/>
      <dgm:spPr/>
      <dgm:t>
        <a:bodyPr/>
        <a:lstStyle/>
        <a:p>
          <a:endParaRPr kumimoji="1" lang="ja-JP" altLang="en-US"/>
        </a:p>
      </dgm:t>
    </dgm:pt>
    <dgm:pt modelId="{85C3426C-C702-48E3-957D-4072DA164B1F}" type="sibTrans" cxnId="{63491362-EF33-483F-8BF8-6ABF5A1CBA89}">
      <dgm:prSet/>
      <dgm:spPr/>
      <dgm:t>
        <a:bodyPr/>
        <a:lstStyle/>
        <a:p>
          <a:endParaRPr kumimoji="1" lang="ja-JP" altLang="en-US"/>
        </a:p>
      </dgm:t>
    </dgm:pt>
    <dgm:pt modelId="{04910389-C3DB-4252-964D-61B85FB99061}">
      <dgm:prSet phldrT="[テキスト]"/>
      <dgm:spPr/>
      <dgm:t>
        <a:bodyPr/>
        <a:lstStyle/>
        <a:p>
          <a:r>
            <a:rPr kumimoji="1" lang="ja-JP" altLang="en-US" dirty="0" smtClean="0"/>
            <a:t>非正規などが厚生年金・健康保険に加入しやすくするための法律改正を実現　　　　　　　　⇒本年１０月に約２５万人が新たに加入</a:t>
          </a:r>
          <a:endParaRPr kumimoji="1" lang="ja-JP" altLang="en-US" dirty="0"/>
        </a:p>
      </dgm:t>
    </dgm:pt>
    <dgm:pt modelId="{4D4157FA-D4BB-45C0-B7D6-001D8F0EB0DA}" type="parTrans" cxnId="{6BD75E33-F293-474B-9EC0-02B850F89C4C}">
      <dgm:prSet/>
      <dgm:spPr/>
      <dgm:t>
        <a:bodyPr/>
        <a:lstStyle/>
        <a:p>
          <a:endParaRPr kumimoji="1" lang="ja-JP" altLang="en-US"/>
        </a:p>
      </dgm:t>
    </dgm:pt>
    <dgm:pt modelId="{B0B5792B-2811-44BB-BB27-BC9273D041D5}" type="sibTrans" cxnId="{6BD75E33-F293-474B-9EC0-02B850F89C4C}">
      <dgm:prSet/>
      <dgm:spPr/>
      <dgm:t>
        <a:bodyPr/>
        <a:lstStyle/>
        <a:p>
          <a:endParaRPr kumimoji="1" lang="ja-JP" altLang="en-US"/>
        </a:p>
      </dgm:t>
    </dgm:pt>
    <dgm:pt modelId="{C09ADBCC-5B40-443C-B450-A0227FDFEB42}">
      <dgm:prSet phldrT="[テキスト]" custT="1"/>
      <dgm:spPr/>
      <dgm:t>
        <a:bodyPr/>
        <a:lstStyle/>
        <a:p>
          <a:r>
            <a:rPr kumimoji="1" lang="en-US" altLang="ja-JP" sz="3200" dirty="0" smtClean="0">
              <a:latin typeface="+mn-ea"/>
              <a:ea typeface="+mn-ea"/>
            </a:rPr>
            <a:t>2016</a:t>
          </a:r>
          <a:r>
            <a:rPr kumimoji="1" lang="ja-JP" altLang="en-US" sz="3200" dirty="0" smtClean="0">
              <a:latin typeface="+mn-ea"/>
              <a:ea typeface="+mn-ea"/>
            </a:rPr>
            <a:t>年</a:t>
          </a:r>
          <a:r>
            <a:rPr kumimoji="1" lang="ja-JP" altLang="en-US" sz="3200" dirty="0" smtClean="0"/>
            <a:t>国会</a:t>
          </a:r>
          <a:endParaRPr kumimoji="1" lang="ja-JP" altLang="en-US" sz="3200" dirty="0"/>
        </a:p>
      </dgm:t>
    </dgm:pt>
    <dgm:pt modelId="{F7F78EBC-6275-4844-A76B-7E5E98B55E79}" type="parTrans" cxnId="{051B0784-2FF7-4EE8-9BB9-DEE5AE926328}">
      <dgm:prSet/>
      <dgm:spPr/>
      <dgm:t>
        <a:bodyPr/>
        <a:lstStyle/>
        <a:p>
          <a:endParaRPr kumimoji="1" lang="ja-JP" altLang="en-US"/>
        </a:p>
      </dgm:t>
    </dgm:pt>
    <dgm:pt modelId="{61BCF83D-CD73-483A-AC3D-E9035A4F9774}" type="sibTrans" cxnId="{051B0784-2FF7-4EE8-9BB9-DEE5AE926328}">
      <dgm:prSet/>
      <dgm:spPr/>
      <dgm:t>
        <a:bodyPr/>
        <a:lstStyle/>
        <a:p>
          <a:endParaRPr kumimoji="1" lang="ja-JP" altLang="en-US"/>
        </a:p>
      </dgm:t>
    </dgm:pt>
    <dgm:pt modelId="{9AC9AD4A-4196-4DC1-BF44-5338D58229CD}">
      <dgm:prSet phldrT="[テキスト]"/>
      <dgm:spPr/>
      <dgm:t>
        <a:bodyPr/>
        <a:lstStyle/>
        <a:p>
          <a:r>
            <a:rPr kumimoji="1" lang="ja-JP" altLang="en-US" dirty="0" smtClean="0"/>
            <a:t>中小企業が新たに人を雇った場合、企業が負担する従業員の社会保険料（保険料全体の</a:t>
          </a:r>
          <a:r>
            <a:rPr kumimoji="1" lang="en-US" altLang="ja-JP" dirty="0" smtClean="0">
              <a:latin typeface="+mn-ea"/>
              <a:ea typeface="+mn-ea"/>
            </a:rPr>
            <a:t>1/2</a:t>
          </a:r>
          <a:r>
            <a:rPr kumimoji="1" lang="ja-JP" altLang="en-US" dirty="0" smtClean="0"/>
            <a:t>）を国が助成する法案を国会に提出</a:t>
          </a:r>
          <a:endParaRPr kumimoji="1" lang="ja-JP" altLang="en-US" dirty="0"/>
        </a:p>
      </dgm:t>
    </dgm:pt>
    <dgm:pt modelId="{396FE59F-7862-4AE3-AFF0-0ABF1A04EA4D}" type="parTrans" cxnId="{CF467F9C-7B67-4D2F-B113-92FAFBD2CE4D}">
      <dgm:prSet/>
      <dgm:spPr/>
      <dgm:t>
        <a:bodyPr/>
        <a:lstStyle/>
        <a:p>
          <a:endParaRPr kumimoji="1" lang="ja-JP" altLang="en-US"/>
        </a:p>
      </dgm:t>
    </dgm:pt>
    <dgm:pt modelId="{CE3C192E-5133-48E9-AB65-F74051D02C88}" type="sibTrans" cxnId="{CF467F9C-7B67-4D2F-B113-92FAFBD2CE4D}">
      <dgm:prSet/>
      <dgm:spPr/>
      <dgm:t>
        <a:bodyPr/>
        <a:lstStyle/>
        <a:p>
          <a:endParaRPr kumimoji="1" lang="ja-JP" altLang="en-US"/>
        </a:p>
      </dgm:t>
    </dgm:pt>
    <dgm:pt modelId="{3E60D268-74AD-4A70-A853-870D463F8D10}">
      <dgm:prSet phldrT="[テキスト]" custT="1"/>
      <dgm:spPr/>
      <dgm:t>
        <a:bodyPr/>
        <a:lstStyle/>
        <a:p>
          <a:r>
            <a:rPr kumimoji="1" lang="ja-JP" altLang="en-US" sz="3200" dirty="0" smtClean="0"/>
            <a:t>目標</a:t>
          </a:r>
          <a:endParaRPr kumimoji="1" lang="ja-JP" altLang="en-US" sz="3200" dirty="0"/>
        </a:p>
      </dgm:t>
    </dgm:pt>
    <dgm:pt modelId="{E59BA1F1-17E8-4936-82D8-6C5BCC2FA76D}" type="parTrans" cxnId="{ACCDAF56-AAFE-4284-9B5C-AD8541A8E9B8}">
      <dgm:prSet/>
      <dgm:spPr/>
      <dgm:t>
        <a:bodyPr/>
        <a:lstStyle/>
        <a:p>
          <a:endParaRPr kumimoji="1" lang="ja-JP" altLang="en-US"/>
        </a:p>
      </dgm:t>
    </dgm:pt>
    <dgm:pt modelId="{9163EE82-45A1-422D-8AC9-F7454082E6BA}" type="sibTrans" cxnId="{ACCDAF56-AAFE-4284-9B5C-AD8541A8E9B8}">
      <dgm:prSet/>
      <dgm:spPr/>
      <dgm:t>
        <a:bodyPr/>
        <a:lstStyle/>
        <a:p>
          <a:endParaRPr kumimoji="1" lang="ja-JP" altLang="en-US"/>
        </a:p>
      </dgm:t>
    </dgm:pt>
    <dgm:pt modelId="{84218EC6-D561-4560-BDDF-691B27B805A4}">
      <dgm:prSet phldrT="[テキスト]"/>
      <dgm:spPr/>
      <dgm:t>
        <a:bodyPr/>
        <a:lstStyle/>
        <a:p>
          <a:r>
            <a:rPr kumimoji="1" lang="ja-JP" altLang="en-US" dirty="0" smtClean="0"/>
            <a:t>会社で働く人は、どのような雇用形態であっても、原則全員厚生年金に加入できるようにする</a:t>
          </a:r>
          <a:endParaRPr kumimoji="1" lang="ja-JP" altLang="en-US" dirty="0"/>
        </a:p>
      </dgm:t>
    </dgm:pt>
    <dgm:pt modelId="{90F9F439-FB3F-46D7-999C-AF30E5A1413B}" type="parTrans" cxnId="{A04DF235-0602-48DC-A5F2-699B3EF7AF01}">
      <dgm:prSet/>
      <dgm:spPr/>
      <dgm:t>
        <a:bodyPr/>
        <a:lstStyle/>
        <a:p>
          <a:endParaRPr kumimoji="1" lang="ja-JP" altLang="en-US"/>
        </a:p>
      </dgm:t>
    </dgm:pt>
    <dgm:pt modelId="{D7046116-4996-46C2-89AB-C48E17CD5318}" type="sibTrans" cxnId="{A04DF235-0602-48DC-A5F2-699B3EF7AF01}">
      <dgm:prSet/>
      <dgm:spPr/>
      <dgm:t>
        <a:bodyPr/>
        <a:lstStyle/>
        <a:p>
          <a:endParaRPr kumimoji="1" lang="ja-JP" altLang="en-US"/>
        </a:p>
      </dgm:t>
    </dgm:pt>
    <dgm:pt modelId="{54F81353-8B8D-4B1F-A568-DCBE715F019A}" type="pres">
      <dgm:prSet presAssocID="{3699E2A9-F441-46D7-AD2B-F107DFD8AE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77BB69EC-9565-4781-88AF-2ED3E69E2267}" type="pres">
      <dgm:prSet presAssocID="{DCE38376-1663-4B25-80F3-D20ADF9FEB12}" presName="linNode" presStyleCnt="0"/>
      <dgm:spPr/>
    </dgm:pt>
    <dgm:pt modelId="{5F9C26DF-2F3C-4CBD-99D0-4C1268A55DA7}" type="pres">
      <dgm:prSet presAssocID="{DCE38376-1663-4B25-80F3-D20ADF9FEB1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5B45325-B0C6-46F0-8EAA-517726F67C7E}" type="pres">
      <dgm:prSet presAssocID="{DCE38376-1663-4B25-80F3-D20ADF9FEB1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A04CB13-526D-4E57-8611-FC37B3F86187}" type="pres">
      <dgm:prSet presAssocID="{85C3426C-C702-48E3-957D-4072DA164B1F}" presName="sp" presStyleCnt="0"/>
      <dgm:spPr/>
    </dgm:pt>
    <dgm:pt modelId="{15F0FB63-08AF-4038-B636-9EA782143400}" type="pres">
      <dgm:prSet presAssocID="{C09ADBCC-5B40-443C-B450-A0227FDFEB42}" presName="linNode" presStyleCnt="0"/>
      <dgm:spPr/>
    </dgm:pt>
    <dgm:pt modelId="{D8231E68-2868-48BD-B430-FB0B21E0EC23}" type="pres">
      <dgm:prSet presAssocID="{C09ADBCC-5B40-443C-B450-A0227FDFEB4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A24962A-6F4E-49E5-B03B-1A14ECB65CD2}" type="pres">
      <dgm:prSet presAssocID="{C09ADBCC-5B40-443C-B450-A0227FDFEB4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E7C3F58-F5C3-4C30-BDB5-BDA7AA1E0E75}" type="pres">
      <dgm:prSet presAssocID="{61BCF83D-CD73-483A-AC3D-E9035A4F9774}" presName="sp" presStyleCnt="0"/>
      <dgm:spPr/>
    </dgm:pt>
    <dgm:pt modelId="{6F3A4CFD-33FA-45BA-A3BA-C353392FA3D1}" type="pres">
      <dgm:prSet presAssocID="{3E60D268-74AD-4A70-A853-870D463F8D10}" presName="linNode" presStyleCnt="0"/>
      <dgm:spPr/>
    </dgm:pt>
    <dgm:pt modelId="{82742490-C21B-4B67-A627-1BED1425A489}" type="pres">
      <dgm:prSet presAssocID="{3E60D268-74AD-4A70-A853-870D463F8D1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054B8F0-E298-43FB-8EBF-8EC7A5DA260F}" type="pres">
      <dgm:prSet presAssocID="{3E60D268-74AD-4A70-A853-870D463F8D1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6D6CB1C-EEEC-4D9E-BA5F-5089B0C72FC0}" type="presOf" srcId="{9AC9AD4A-4196-4DC1-BF44-5338D58229CD}" destId="{5A24962A-6F4E-49E5-B03B-1A14ECB65CD2}" srcOrd="0" destOrd="0" presId="urn:microsoft.com/office/officeart/2005/8/layout/vList5"/>
    <dgm:cxn modelId="{051B0784-2FF7-4EE8-9BB9-DEE5AE926328}" srcId="{3699E2A9-F441-46D7-AD2B-F107DFD8AE6E}" destId="{C09ADBCC-5B40-443C-B450-A0227FDFEB42}" srcOrd="1" destOrd="0" parTransId="{F7F78EBC-6275-4844-A76B-7E5E98B55E79}" sibTransId="{61BCF83D-CD73-483A-AC3D-E9035A4F9774}"/>
    <dgm:cxn modelId="{A04DF235-0602-48DC-A5F2-699B3EF7AF01}" srcId="{3E60D268-74AD-4A70-A853-870D463F8D10}" destId="{84218EC6-D561-4560-BDDF-691B27B805A4}" srcOrd="0" destOrd="0" parTransId="{90F9F439-FB3F-46D7-999C-AF30E5A1413B}" sibTransId="{D7046116-4996-46C2-89AB-C48E17CD5318}"/>
    <dgm:cxn modelId="{9C898800-A0BF-4577-814C-887C1EC8B0B6}" type="presOf" srcId="{04910389-C3DB-4252-964D-61B85FB99061}" destId="{E5B45325-B0C6-46F0-8EAA-517726F67C7E}" srcOrd="0" destOrd="0" presId="urn:microsoft.com/office/officeart/2005/8/layout/vList5"/>
    <dgm:cxn modelId="{9B8938B8-1C41-468A-8398-F1D65C629473}" type="presOf" srcId="{3E60D268-74AD-4A70-A853-870D463F8D10}" destId="{82742490-C21B-4B67-A627-1BED1425A489}" srcOrd="0" destOrd="0" presId="urn:microsoft.com/office/officeart/2005/8/layout/vList5"/>
    <dgm:cxn modelId="{A1BFF4B1-64C3-41BB-BAC6-AEE9029B1299}" type="presOf" srcId="{C09ADBCC-5B40-443C-B450-A0227FDFEB42}" destId="{D8231E68-2868-48BD-B430-FB0B21E0EC23}" srcOrd="0" destOrd="0" presId="urn:microsoft.com/office/officeart/2005/8/layout/vList5"/>
    <dgm:cxn modelId="{DF290C7C-577E-4F5D-BDF0-5708BB48A4B0}" type="presOf" srcId="{DCE38376-1663-4B25-80F3-D20ADF9FEB12}" destId="{5F9C26DF-2F3C-4CBD-99D0-4C1268A55DA7}" srcOrd="0" destOrd="0" presId="urn:microsoft.com/office/officeart/2005/8/layout/vList5"/>
    <dgm:cxn modelId="{CF467F9C-7B67-4D2F-B113-92FAFBD2CE4D}" srcId="{C09ADBCC-5B40-443C-B450-A0227FDFEB42}" destId="{9AC9AD4A-4196-4DC1-BF44-5338D58229CD}" srcOrd="0" destOrd="0" parTransId="{396FE59F-7862-4AE3-AFF0-0ABF1A04EA4D}" sibTransId="{CE3C192E-5133-48E9-AB65-F74051D02C88}"/>
    <dgm:cxn modelId="{63491362-EF33-483F-8BF8-6ABF5A1CBA89}" srcId="{3699E2A9-F441-46D7-AD2B-F107DFD8AE6E}" destId="{DCE38376-1663-4B25-80F3-D20ADF9FEB12}" srcOrd="0" destOrd="0" parTransId="{DCA834FA-573F-4113-B0C7-4C856FAE4499}" sibTransId="{85C3426C-C702-48E3-957D-4072DA164B1F}"/>
    <dgm:cxn modelId="{F0E67618-8001-4CDF-8CDB-CD29705D2B63}" type="presOf" srcId="{84218EC6-D561-4560-BDDF-691B27B805A4}" destId="{9054B8F0-E298-43FB-8EBF-8EC7A5DA260F}" srcOrd="0" destOrd="0" presId="urn:microsoft.com/office/officeart/2005/8/layout/vList5"/>
    <dgm:cxn modelId="{C857FF23-610B-44B8-AC0C-93F458924938}" type="presOf" srcId="{3699E2A9-F441-46D7-AD2B-F107DFD8AE6E}" destId="{54F81353-8B8D-4B1F-A568-DCBE715F019A}" srcOrd="0" destOrd="0" presId="urn:microsoft.com/office/officeart/2005/8/layout/vList5"/>
    <dgm:cxn modelId="{6BD75E33-F293-474B-9EC0-02B850F89C4C}" srcId="{DCE38376-1663-4B25-80F3-D20ADF9FEB12}" destId="{04910389-C3DB-4252-964D-61B85FB99061}" srcOrd="0" destOrd="0" parTransId="{4D4157FA-D4BB-45C0-B7D6-001D8F0EB0DA}" sibTransId="{B0B5792B-2811-44BB-BB27-BC9273D041D5}"/>
    <dgm:cxn modelId="{ACCDAF56-AAFE-4284-9B5C-AD8541A8E9B8}" srcId="{3699E2A9-F441-46D7-AD2B-F107DFD8AE6E}" destId="{3E60D268-74AD-4A70-A853-870D463F8D10}" srcOrd="2" destOrd="0" parTransId="{E59BA1F1-17E8-4936-82D8-6C5BCC2FA76D}" sibTransId="{9163EE82-45A1-422D-8AC9-F7454082E6BA}"/>
    <dgm:cxn modelId="{49450B8F-46AD-4A19-8ECA-8A208343282D}" type="presParOf" srcId="{54F81353-8B8D-4B1F-A568-DCBE715F019A}" destId="{77BB69EC-9565-4781-88AF-2ED3E69E2267}" srcOrd="0" destOrd="0" presId="urn:microsoft.com/office/officeart/2005/8/layout/vList5"/>
    <dgm:cxn modelId="{6BD16154-CD3E-46F0-9EBD-51F3387B8143}" type="presParOf" srcId="{77BB69EC-9565-4781-88AF-2ED3E69E2267}" destId="{5F9C26DF-2F3C-4CBD-99D0-4C1268A55DA7}" srcOrd="0" destOrd="0" presId="urn:microsoft.com/office/officeart/2005/8/layout/vList5"/>
    <dgm:cxn modelId="{B8962A12-4B4D-4EE0-8729-982C0F66CC6C}" type="presParOf" srcId="{77BB69EC-9565-4781-88AF-2ED3E69E2267}" destId="{E5B45325-B0C6-46F0-8EAA-517726F67C7E}" srcOrd="1" destOrd="0" presId="urn:microsoft.com/office/officeart/2005/8/layout/vList5"/>
    <dgm:cxn modelId="{E01A9F1D-2379-4135-B0A9-3812ADBA35C1}" type="presParOf" srcId="{54F81353-8B8D-4B1F-A568-DCBE715F019A}" destId="{BA04CB13-526D-4E57-8611-FC37B3F86187}" srcOrd="1" destOrd="0" presId="urn:microsoft.com/office/officeart/2005/8/layout/vList5"/>
    <dgm:cxn modelId="{BCA11E1C-E943-42B6-A5D4-07FD7EB18AB9}" type="presParOf" srcId="{54F81353-8B8D-4B1F-A568-DCBE715F019A}" destId="{15F0FB63-08AF-4038-B636-9EA782143400}" srcOrd="2" destOrd="0" presId="urn:microsoft.com/office/officeart/2005/8/layout/vList5"/>
    <dgm:cxn modelId="{9E7BACCD-2CEE-4702-ACC6-A6B19270CECF}" type="presParOf" srcId="{15F0FB63-08AF-4038-B636-9EA782143400}" destId="{D8231E68-2868-48BD-B430-FB0B21E0EC23}" srcOrd="0" destOrd="0" presId="urn:microsoft.com/office/officeart/2005/8/layout/vList5"/>
    <dgm:cxn modelId="{8F5EBC83-4932-4D54-845A-A43AC93AC032}" type="presParOf" srcId="{15F0FB63-08AF-4038-B636-9EA782143400}" destId="{5A24962A-6F4E-49E5-B03B-1A14ECB65CD2}" srcOrd="1" destOrd="0" presId="urn:microsoft.com/office/officeart/2005/8/layout/vList5"/>
    <dgm:cxn modelId="{591B038C-B4A9-4C19-BBCB-EBE0F313CC48}" type="presParOf" srcId="{54F81353-8B8D-4B1F-A568-DCBE715F019A}" destId="{6E7C3F58-F5C3-4C30-BDB5-BDA7AA1E0E75}" srcOrd="3" destOrd="0" presId="urn:microsoft.com/office/officeart/2005/8/layout/vList5"/>
    <dgm:cxn modelId="{50EFA1FB-3BB9-47A4-9400-392806A7D185}" type="presParOf" srcId="{54F81353-8B8D-4B1F-A568-DCBE715F019A}" destId="{6F3A4CFD-33FA-45BA-A3BA-C353392FA3D1}" srcOrd="4" destOrd="0" presId="urn:microsoft.com/office/officeart/2005/8/layout/vList5"/>
    <dgm:cxn modelId="{A5FB5F9A-4F7C-402F-BA54-419040FE5724}" type="presParOf" srcId="{6F3A4CFD-33FA-45BA-A3BA-C353392FA3D1}" destId="{82742490-C21B-4B67-A627-1BED1425A489}" srcOrd="0" destOrd="0" presId="urn:microsoft.com/office/officeart/2005/8/layout/vList5"/>
    <dgm:cxn modelId="{4A2B67A9-AB47-4304-A971-422EBFFA5963}" type="presParOf" srcId="{6F3A4CFD-33FA-45BA-A3BA-C353392FA3D1}" destId="{9054B8F0-E298-43FB-8EBF-8EC7A5DA260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0.33123</cdr:y>
    </cdr:from>
    <cdr:to>
      <cdr:x>0.04476</cdr:x>
      <cdr:y>0.37647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0" y="2271578"/>
          <a:ext cx="409286" cy="310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200" dirty="0"/>
            <a:t>％</a:t>
          </a:r>
        </a:p>
      </cdr:txBody>
    </cdr:sp>
  </cdr:relSizeAnchor>
  <cdr:relSizeAnchor xmlns:cdr="http://schemas.openxmlformats.org/drawingml/2006/chartDrawing">
    <cdr:from>
      <cdr:x>0.00967</cdr:x>
      <cdr:y>0.02784</cdr:y>
    </cdr:from>
    <cdr:to>
      <cdr:x>0.74991</cdr:x>
      <cdr:y>0.09516</cdr:y>
    </cdr:to>
    <cdr:sp macro="" textlink="">
      <cdr:nvSpPr>
        <cdr:cNvPr id="6" name="テキスト ボックス 3"/>
        <cdr:cNvSpPr txBox="1"/>
      </cdr:nvSpPr>
      <cdr:spPr>
        <a:xfrm xmlns:a="http://schemas.openxmlformats.org/drawingml/2006/main">
          <a:off x="88454" y="190897"/>
          <a:ext cx="6768754" cy="46168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2400" dirty="0">
              <a:latin typeface="+mj-ea"/>
              <a:ea typeface="+mj-ea"/>
            </a:rPr>
            <a:t>共生イレブン　</a:t>
          </a:r>
          <a:r>
            <a:rPr lang="ja-JP" altLang="en-US" sz="2400" dirty="0" smtClean="0">
              <a:latin typeface="+mj-ea"/>
              <a:ea typeface="+mj-ea"/>
            </a:rPr>
            <a:t>２</a:t>
          </a:r>
          <a:r>
            <a:rPr lang="ja-JP" altLang="en-US" sz="2400" dirty="0">
              <a:latin typeface="+mj-ea"/>
            </a:rPr>
            <a:t>（教育格差の壁を打ち破る</a:t>
          </a:r>
          <a:r>
            <a:rPr lang="ja-JP" altLang="en-US" sz="2400" dirty="0" smtClean="0">
              <a:latin typeface="+mj-ea"/>
            </a:rPr>
            <a:t>）</a:t>
          </a:r>
          <a:endParaRPr kumimoji="1" lang="ja-JP" altLang="en-US" sz="2400" dirty="0">
            <a:latin typeface="+mj-ea"/>
            <a:ea typeface="+mj-ea"/>
          </a:endParaRPr>
        </a:p>
      </cdr:txBody>
    </cdr:sp>
  </cdr:relSizeAnchor>
  <cdr:relSizeAnchor xmlns:cdr="http://schemas.openxmlformats.org/drawingml/2006/chartDrawing">
    <cdr:from>
      <cdr:x>0</cdr:x>
      <cdr:y>0.09303</cdr:y>
    </cdr:from>
    <cdr:to>
      <cdr:x>1</cdr:x>
      <cdr:y>0.26103</cdr:y>
    </cdr:to>
    <cdr:sp macro="" textlink="">
      <cdr:nvSpPr>
        <cdr:cNvPr id="7" name="タイトル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637991"/>
          <a:ext cx="9144000" cy="1152144"/>
        </a:xfrm>
        <a:prstGeom xmlns:a="http://schemas.openxmlformats.org/drawingml/2006/main" prst="rect">
          <a:avLst/>
        </a:prstGeom>
        <a:effectLst xmlns:a="http://schemas.openxmlformats.org/drawingml/2006/main">
          <a:softEdge rad="12700"/>
        </a:effectLst>
      </cdr:spPr>
      <cdr:txBody>
        <a:bodyPr xmlns:a="http://schemas.openxmlformats.org/drawingml/2006/main" vert="horz" rtlCol="0" anchor="ctr">
          <a:normAutofit/>
        </a:bodyPr>
        <a:lstStyle xmlns:a="http://schemas.openxmlformats.org/drawingml/2006/main">
          <a:lvl1pPr algn="ctr" rtl="0" eaLnBrk="1" latinLnBrk="0" hangingPunct="1">
            <a:spcBef>
              <a:spcPct val="0"/>
            </a:spcBef>
            <a:buNone/>
            <a:defRPr kumimoji="1" sz="4400" baseline="0">
              <a:ln>
                <a:noFill/>
              </a:ln>
              <a:solidFill>
                <a:schemeClr val="tx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defRPr>
          </a:lvl1pPr>
        </a:lstStyle>
        <a:p xmlns:a="http://schemas.openxmlformats.org/drawingml/2006/main">
          <a:r>
            <a:rPr lang="ja-JP" altLang="en-US" sz="3200" dirty="0" smtClean="0"/>
            <a:t>日本は先進国で</a:t>
          </a:r>
          <a:r>
            <a:rPr lang="ja-JP" altLang="en-US" sz="3200" dirty="0"/>
            <a:t>ひとり</a:t>
          </a:r>
          <a:r>
            <a:rPr lang="ja-JP" altLang="en-US" sz="3200" dirty="0" smtClean="0"/>
            <a:t>親家庭の貧困率が最も高い</a:t>
          </a:r>
          <a:endParaRPr lang="en-US" altLang="ja-JP" sz="3200" dirty="0" smtClean="0"/>
        </a:p>
        <a:p xmlns:a="http://schemas.openxmlformats.org/drawingml/2006/main">
          <a:r>
            <a:rPr kumimoji="1" lang="ja-JP" altLang="en-US" sz="2400" dirty="0" smtClean="0"/>
            <a:t>～</a:t>
          </a:r>
          <a:r>
            <a:rPr lang="ja-JP" altLang="en-US" sz="2400" dirty="0"/>
            <a:t>ひとり</a:t>
          </a:r>
          <a:r>
            <a:rPr kumimoji="1" lang="ja-JP" altLang="en-US" sz="2400" dirty="0" smtClean="0"/>
            <a:t>親</a:t>
          </a:r>
          <a:r>
            <a:rPr kumimoji="1" lang="ja-JP" altLang="en-US" sz="2400" dirty="0"/>
            <a:t>世帯</a:t>
          </a:r>
          <a:r>
            <a:rPr kumimoji="1" lang="ja-JP" altLang="en-US" sz="2400" dirty="0" smtClean="0"/>
            <a:t>の２世帯に１世帯が貧困状態にある～</a:t>
          </a:r>
          <a:endParaRPr kumimoji="1" lang="ja-JP" altLang="en-US" sz="24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0.66097</cdr:x>
      <cdr:y>0.96333</cdr:y>
    </cdr:from>
    <cdr:to>
      <cdr:x>1</cdr:x>
      <cdr:y>1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5439519" y="4800142"/>
          <a:ext cx="2790081" cy="182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900" dirty="0">
              <a:latin typeface="+mn-ea"/>
              <a:ea typeface="+mn-ea"/>
            </a:rPr>
            <a:t>資料出典：厚生労働省「毎月勤労統計調査」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0.53049</cdr:x>
      <cdr:y>0.96067</cdr:y>
    </cdr:from>
    <cdr:to>
      <cdr:x>1</cdr:x>
      <cdr:y>1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4545743" y="4932427"/>
          <a:ext cx="4023208" cy="201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1100" dirty="0"/>
            <a:t>出典：国税庁「平成２４年分申告所得税標本調査結果」</a:t>
          </a:r>
        </a:p>
      </cdr:txBody>
    </cdr:sp>
  </cdr:relSizeAnchor>
  <cdr:relSizeAnchor xmlns:cdr="http://schemas.openxmlformats.org/drawingml/2006/chartDrawing">
    <cdr:from>
      <cdr:x>0.65546</cdr:x>
      <cdr:y>0.10242</cdr:y>
    </cdr:from>
    <cdr:to>
      <cdr:x>0.65706</cdr:x>
      <cdr:y>0.82298</cdr:y>
    </cdr:to>
    <cdr:cxnSp macro="">
      <cdr:nvCxnSpPr>
        <cdr:cNvPr id="4" name="直線コネクタ 3"/>
        <cdr:cNvCxnSpPr/>
      </cdr:nvCxnSpPr>
      <cdr:spPr>
        <a:xfrm xmlns:a="http://schemas.openxmlformats.org/drawingml/2006/main">
          <a:off x="5616624" y="525849"/>
          <a:ext cx="13691" cy="3699627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C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0.51575</cdr:x>
      <cdr:y>0.96088</cdr:y>
    </cdr:from>
    <cdr:to>
      <cdr:x>0.996</cdr:x>
      <cdr:y>1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4716015" y="4817061"/>
          <a:ext cx="4391409" cy="1961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900" dirty="0"/>
            <a:t>出典：ＯＥＣＤ</a:t>
          </a:r>
          <a:r>
            <a:rPr lang="en-US" altLang="ja-JP" sz="900" dirty="0"/>
            <a:t>(</a:t>
          </a:r>
          <a:r>
            <a:rPr lang="en-US" altLang="ja-JP" sz="900" dirty="0">
              <a:latin typeface="+mn-ea"/>
            </a:rPr>
            <a:t>2014</a:t>
          </a:r>
          <a:r>
            <a:rPr lang="ja-JP" altLang="en-US" sz="900" dirty="0"/>
            <a:t>）</a:t>
          </a:r>
          <a:r>
            <a:rPr lang="en-US" altLang="ja-JP" sz="900" dirty="0" err="1"/>
            <a:t>Famiiy</a:t>
          </a:r>
          <a:r>
            <a:rPr lang="en-US" altLang="ja-JP" sz="900" baseline="0" dirty="0"/>
            <a:t> </a:t>
          </a:r>
          <a:r>
            <a:rPr lang="en-US" altLang="ja-JP" sz="900" baseline="0" dirty="0" err="1"/>
            <a:t>database"child</a:t>
          </a:r>
          <a:r>
            <a:rPr lang="en-US" altLang="ja-JP" sz="900" baseline="0" dirty="0"/>
            <a:t> poverty"</a:t>
          </a:r>
          <a:r>
            <a:rPr lang="ja-JP" altLang="en-US" sz="900" baseline="0" dirty="0"/>
            <a:t>　日本は</a:t>
          </a:r>
          <a:r>
            <a:rPr lang="en-US" altLang="ja-JP" sz="900" baseline="0" dirty="0">
              <a:latin typeface="+mn-ea"/>
            </a:rPr>
            <a:t>2009</a:t>
          </a:r>
          <a:r>
            <a:rPr lang="ja-JP" altLang="en-US" sz="900" baseline="0" dirty="0"/>
            <a:t>年の数値</a:t>
          </a:r>
          <a:endParaRPr lang="ja-JP" altLang="en-US" sz="9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0.01176</cdr:x>
      <cdr:y>0.1325</cdr:y>
    </cdr:from>
    <cdr:to>
      <cdr:x>0.05652</cdr:x>
      <cdr:y>0.17774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107504" y="908719"/>
          <a:ext cx="409285" cy="3102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200" dirty="0"/>
            <a:t>％</a:t>
          </a:r>
        </a:p>
      </cdr:txBody>
    </cdr:sp>
  </cdr:relSizeAnchor>
  <cdr:relSizeAnchor xmlns:cdr="http://schemas.openxmlformats.org/drawingml/2006/chartDrawing">
    <cdr:from>
      <cdr:x>0.60237</cdr:x>
      <cdr:y>0.4055</cdr:y>
    </cdr:from>
    <cdr:to>
      <cdr:x>0.79373</cdr:x>
      <cdr:y>0.46662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5508104" y="2780927"/>
          <a:ext cx="1749796" cy="41916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600" b="1" dirty="0">
              <a:solidFill>
                <a:schemeClr val="bg1"/>
              </a:solidFill>
            </a:rPr>
            <a:t>４年生大学進学</a:t>
          </a:r>
        </a:p>
      </cdr:txBody>
    </cdr:sp>
  </cdr:relSizeAnchor>
  <cdr:relSizeAnchor xmlns:cdr="http://schemas.openxmlformats.org/drawingml/2006/chartDrawing">
    <cdr:from>
      <cdr:x>0.61812</cdr:x>
      <cdr:y>0.7205</cdr:y>
    </cdr:from>
    <cdr:to>
      <cdr:x>0.76525</cdr:x>
      <cdr:y>0.78162</cdr:y>
    </cdr:to>
    <cdr:sp macro="" textlink="">
      <cdr:nvSpPr>
        <cdr:cNvPr id="4" name="テキスト ボックス 1"/>
        <cdr:cNvSpPr txBox="1"/>
      </cdr:nvSpPr>
      <cdr:spPr>
        <a:xfrm xmlns:a="http://schemas.openxmlformats.org/drawingml/2006/main">
          <a:off x="5652120" y="4941167"/>
          <a:ext cx="1345357" cy="41916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1600" b="1" dirty="0">
              <a:solidFill>
                <a:schemeClr val="bg1"/>
              </a:solidFill>
            </a:rPr>
            <a:t>就職など</a:t>
          </a:r>
        </a:p>
      </cdr:txBody>
    </cdr:sp>
  </cdr:relSizeAnchor>
  <cdr:relSizeAnchor xmlns:cdr="http://schemas.openxmlformats.org/drawingml/2006/chartDrawing">
    <cdr:from>
      <cdr:x>0.30328</cdr:x>
      <cdr:y>0.96337</cdr:y>
    </cdr:from>
    <cdr:to>
      <cdr:x>0.99907</cdr:x>
      <cdr:y>1</cdr:y>
    </cdr:to>
    <cdr:sp macro="" textlink="">
      <cdr:nvSpPr>
        <cdr:cNvPr id="5" name="テキスト ボックス 1"/>
        <cdr:cNvSpPr txBox="1"/>
      </cdr:nvSpPr>
      <cdr:spPr>
        <a:xfrm xmlns:a="http://schemas.openxmlformats.org/drawingml/2006/main">
          <a:off x="2664420" y="6313419"/>
          <a:ext cx="6112635" cy="240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900" dirty="0">
              <a:latin typeface="+mn-ea"/>
              <a:ea typeface="+mn-ea"/>
            </a:rPr>
            <a:t>資料出典：東京大学大学院教育研究科　大学経営・政策研究センター「高校生の進路追跡調査　第１次報告書」</a:t>
          </a:r>
        </a:p>
      </cdr:txBody>
    </cdr:sp>
  </cdr:relSizeAnchor>
  <cdr:relSizeAnchor xmlns:cdr="http://schemas.openxmlformats.org/drawingml/2006/chartDrawing">
    <cdr:from>
      <cdr:x>0.01963</cdr:x>
      <cdr:y>0.01701</cdr:y>
    </cdr:from>
    <cdr:to>
      <cdr:x>0.75987</cdr:x>
      <cdr:y>0.08433</cdr:y>
    </cdr:to>
    <cdr:sp macro="" textlink="">
      <cdr:nvSpPr>
        <cdr:cNvPr id="6" name="テキスト ボックス 3"/>
        <cdr:cNvSpPr txBox="1"/>
      </cdr:nvSpPr>
      <cdr:spPr>
        <a:xfrm xmlns:a="http://schemas.openxmlformats.org/drawingml/2006/main">
          <a:off x="179497" y="116655"/>
          <a:ext cx="6768767" cy="46166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2400" dirty="0">
              <a:latin typeface="+mj-ea"/>
              <a:ea typeface="+mj-ea"/>
            </a:rPr>
            <a:t>共生イレブン　</a:t>
          </a:r>
          <a:r>
            <a:rPr lang="ja-JP" altLang="en-US" sz="2400" dirty="0" smtClean="0">
              <a:latin typeface="+mj-ea"/>
              <a:ea typeface="+mj-ea"/>
            </a:rPr>
            <a:t>２</a:t>
          </a:r>
          <a:r>
            <a:rPr lang="ja-JP" altLang="en-US" sz="2400" dirty="0">
              <a:latin typeface="+mj-ea"/>
            </a:rPr>
            <a:t>（教育格差の壁を打ち破る</a:t>
          </a:r>
          <a:r>
            <a:rPr lang="ja-JP" altLang="en-US" sz="2400" dirty="0" smtClean="0">
              <a:latin typeface="+mj-ea"/>
            </a:rPr>
            <a:t>）</a:t>
          </a:r>
          <a:endParaRPr kumimoji="1" lang="ja-JP" altLang="en-US" sz="2400" dirty="0">
            <a:latin typeface="+mj-ea"/>
            <a:ea typeface="+mj-ea"/>
          </a:endParaRPr>
        </a:p>
      </cdr:txBody>
    </cdr:sp>
  </cdr:relSizeAnchor>
  <cdr:relSizeAnchor xmlns:cdr="http://schemas.openxmlformats.org/drawingml/2006/chartDrawing">
    <cdr:from>
      <cdr:x>0.05113</cdr:x>
      <cdr:y>0.01701</cdr:y>
    </cdr:from>
    <cdr:to>
      <cdr:x>0.98037</cdr:x>
      <cdr:y>0.18367</cdr:y>
    </cdr:to>
    <cdr:sp macro="" textlink="">
      <cdr:nvSpPr>
        <cdr:cNvPr id="7" name="タイトル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467544" y="116631"/>
          <a:ext cx="8496944" cy="1143000"/>
        </a:xfrm>
        <a:prstGeom xmlns:a="http://schemas.openxmlformats.org/drawingml/2006/main" prst="rect">
          <a:avLst/>
        </a:prstGeom>
        <a:effectLst xmlns:a="http://schemas.openxmlformats.org/drawingml/2006/main">
          <a:softEdge rad="12700"/>
        </a:effectLst>
      </cdr:spPr>
      <cdr:txBody>
        <a:bodyPr xmlns:a="http://schemas.openxmlformats.org/drawingml/2006/main" vert="horz" rtlCol="0" anchor="ctr">
          <a:normAutofit/>
        </a:bodyPr>
        <a:lstStyle xmlns:a="http://schemas.openxmlformats.org/drawingml/2006/main">
          <a:lvl1pPr algn="ctr" rtl="0" eaLnBrk="1" latinLnBrk="0" hangingPunct="1">
            <a:spcBef>
              <a:spcPct val="0"/>
            </a:spcBef>
            <a:buNone/>
            <a:defRPr kumimoji="1" sz="4400" baseline="0">
              <a:ln>
                <a:noFill/>
              </a:ln>
              <a:solidFill>
                <a:schemeClr val="tx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defRPr>
          </a:lvl1pPr>
        </a:lstStyle>
        <a:p xmlns:a="http://schemas.openxmlformats.org/drawingml/2006/main">
          <a:r>
            <a:rPr kumimoji="1" lang="en-US" altLang="ja-JP" sz="2000" dirty="0" smtClean="0"/>
            <a:t/>
          </a:r>
          <a:br>
            <a:rPr kumimoji="1" lang="en-US" altLang="ja-JP" sz="2000" dirty="0" smtClean="0"/>
          </a:br>
          <a:r>
            <a:rPr lang="ja-JP" altLang="en-US" sz="3600" dirty="0" smtClean="0"/>
            <a:t>世帯収入が低いほど、大学進学率は低い</a:t>
          </a:r>
          <a:endParaRPr kumimoji="1" lang="ja-JP" altLang="en-US" sz="36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0.02519</cdr:x>
      <cdr:y>0.02441</cdr:y>
    </cdr:from>
    <cdr:to>
      <cdr:x>0.79925</cdr:x>
      <cdr:y>0.09173</cdr:y>
    </cdr:to>
    <cdr:sp macro="" textlink="">
      <cdr:nvSpPr>
        <cdr:cNvPr id="2" name="テキスト ボックス 3"/>
        <cdr:cNvSpPr txBox="1"/>
      </cdr:nvSpPr>
      <cdr:spPr>
        <a:xfrm xmlns:a="http://schemas.openxmlformats.org/drawingml/2006/main">
          <a:off x="230336" y="167404"/>
          <a:ext cx="7077968" cy="46166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2400" dirty="0">
              <a:latin typeface="+mj-ea"/>
              <a:ea typeface="+mj-ea"/>
            </a:rPr>
            <a:t>共生イレブン　</a:t>
          </a:r>
          <a:r>
            <a:rPr lang="ja-JP" altLang="en-US" sz="2400" dirty="0" smtClean="0">
              <a:latin typeface="+mj-ea"/>
              <a:ea typeface="+mj-ea"/>
            </a:rPr>
            <a:t>３（雇用格差の壁を打ち破る）</a:t>
          </a:r>
          <a:endParaRPr kumimoji="1" lang="ja-JP" altLang="en-US" sz="2400" dirty="0">
            <a:latin typeface="+mj-ea"/>
            <a:ea typeface="+mj-ea"/>
          </a:endParaRPr>
        </a:p>
      </cdr:txBody>
    </cdr:sp>
  </cdr:relSizeAnchor>
  <cdr:relSizeAnchor xmlns:cdr="http://schemas.openxmlformats.org/drawingml/2006/chartDrawing">
    <cdr:from>
      <cdr:x>0.05669</cdr:x>
      <cdr:y>0.08001</cdr:y>
    </cdr:from>
    <cdr:to>
      <cdr:x>0.98592</cdr:x>
      <cdr:y>0.19108</cdr:y>
    </cdr:to>
    <cdr:sp macro="" textlink="">
      <cdr:nvSpPr>
        <cdr:cNvPr id="3" name="タイトル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518344" y="548680"/>
          <a:ext cx="8496944" cy="761750"/>
        </a:xfrm>
        <a:prstGeom xmlns:a="http://schemas.openxmlformats.org/drawingml/2006/main" prst="rect">
          <a:avLst/>
        </a:prstGeom>
        <a:effectLst xmlns:a="http://schemas.openxmlformats.org/drawingml/2006/main">
          <a:softEdge rad="12700"/>
        </a:effectLst>
      </cdr:spPr>
      <cdr:txBody>
        <a:bodyPr xmlns:a="http://schemas.openxmlformats.org/drawingml/2006/main" vert="horz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ja-JP" altLang="en-US" sz="3600" b="1" dirty="0" smtClean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50800" dir="2700000" algn="tl">
                  <a:srgbClr val="000000">
                    <a:alpha val="43137"/>
                  </a:srgbClr>
                </a:outerShdw>
              </a:effectLst>
            </a:rPr>
            <a:t>急増</a:t>
          </a:r>
          <a:r>
            <a:rPr lang="ja-JP" altLang="en-US" sz="3600" b="1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50800" dir="2700000" algn="tl">
                  <a:srgbClr val="000000">
                    <a:alpha val="43137"/>
                  </a:srgbClr>
                </a:outerShdw>
              </a:effectLst>
            </a:rPr>
            <a:t>する非正規</a:t>
          </a:r>
          <a:r>
            <a:rPr lang="ja-JP" altLang="en-US" sz="3600" b="1" dirty="0" smtClean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50800" dir="2700000" algn="tl">
                  <a:srgbClr val="000000">
                    <a:alpha val="43137"/>
                  </a:srgbClr>
                </a:outerShdw>
              </a:effectLst>
            </a:rPr>
            <a:t>従業員</a:t>
          </a:r>
          <a:endParaRPr kumimoji="1" lang="ja-JP" altLang="en-US" sz="3600" b="1" dirty="0">
            <a:solidFill>
              <a:schemeClr val="accent3">
                <a:lumMod val="50000"/>
              </a:schemeClr>
            </a:solidFill>
            <a:effectLst>
              <a:glow rad="101600">
                <a:schemeClr val="bg1">
                  <a:alpha val="60000"/>
                </a:schemeClr>
              </a:glow>
              <a:outerShdw blurRad="50800" dist="508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0.4685</cdr:x>
      <cdr:y>0.668</cdr:y>
    </cdr:from>
    <cdr:to>
      <cdr:x>0.76775</cdr:x>
      <cdr:y>0.7205</cdr:y>
    </cdr:to>
    <cdr:sp macro="" textlink="">
      <cdr:nvSpPr>
        <cdr:cNvPr id="4" name="テキスト ボックス 1"/>
        <cdr:cNvSpPr txBox="1"/>
      </cdr:nvSpPr>
      <cdr:spPr>
        <a:xfrm xmlns:a="http://schemas.openxmlformats.org/drawingml/2006/main">
          <a:off x="4283968" y="4581128"/>
          <a:ext cx="2736342" cy="36004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1600" b="1" dirty="0" smtClean="0">
              <a:solidFill>
                <a:schemeClr val="bg1"/>
              </a:solidFill>
            </a:rPr>
            <a:t>正規従業員（左目盛り）</a:t>
          </a:r>
          <a:endParaRPr lang="ja-JP" altLang="en-US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0.46063</cdr:x>
      <cdr:y>0.2795</cdr:y>
    </cdr:from>
    <cdr:to>
      <cdr:x>0.77562</cdr:x>
      <cdr:y>0.332</cdr:y>
    </cdr:to>
    <cdr:sp macro="" textlink="">
      <cdr:nvSpPr>
        <cdr:cNvPr id="5" name="テキスト ボックス 1"/>
        <cdr:cNvSpPr txBox="1"/>
      </cdr:nvSpPr>
      <cdr:spPr>
        <a:xfrm xmlns:a="http://schemas.openxmlformats.org/drawingml/2006/main">
          <a:off x="4211960" y="1916832"/>
          <a:ext cx="2880320" cy="36004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75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1600" b="1" dirty="0" smtClean="0">
              <a:solidFill>
                <a:schemeClr val="bg1"/>
              </a:solidFill>
            </a:rPr>
            <a:t>非正規従業員（右目盛り）</a:t>
          </a:r>
          <a:endParaRPr lang="ja-JP" altLang="en-US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0.7205</cdr:x>
      <cdr:y>0.815</cdr:y>
    </cdr:from>
    <cdr:to>
      <cdr:x>0.93312</cdr:x>
      <cdr:y>0.857</cdr:y>
    </cdr:to>
    <cdr:sp macro="" textlink="">
      <cdr:nvSpPr>
        <cdr:cNvPr id="6" name="テキスト ボックス 5"/>
        <cdr:cNvSpPr txBox="1"/>
      </cdr:nvSpPr>
      <cdr:spPr>
        <a:xfrm xmlns:a="http://schemas.openxmlformats.org/drawingml/2006/main">
          <a:off x="6588224" y="5589240"/>
          <a:ext cx="194421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100" dirty="0" smtClean="0"/>
            <a:t>出典：総務省労働力調査</a:t>
          </a:r>
          <a:endParaRPr lang="ja-JP" altLang="en-US" sz="1100" dirty="0"/>
        </a:p>
      </cdr:txBody>
    </cdr:sp>
  </cdr:relSizeAnchor>
  <cdr:relSizeAnchor xmlns:cdr="http://schemas.openxmlformats.org/drawingml/2006/chartDrawing">
    <cdr:from>
      <cdr:x>0.01963</cdr:x>
      <cdr:y>0.11151</cdr:y>
    </cdr:from>
    <cdr:to>
      <cdr:x>0.09051</cdr:x>
      <cdr:y>0.1535</cdr:y>
    </cdr:to>
    <cdr:sp macro="" textlink="">
      <cdr:nvSpPr>
        <cdr:cNvPr id="7" name="テキスト ボックス 6"/>
        <cdr:cNvSpPr txBox="1"/>
      </cdr:nvSpPr>
      <cdr:spPr>
        <a:xfrm xmlns:a="http://schemas.openxmlformats.org/drawingml/2006/main">
          <a:off x="179512" y="764704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100" dirty="0" smtClean="0"/>
            <a:t>万人</a:t>
          </a:r>
          <a:endParaRPr lang="ja-JP" altLang="en-US" sz="1100" dirty="0"/>
        </a:p>
      </cdr:txBody>
    </cdr:sp>
  </cdr:relSizeAnchor>
  <cdr:relSizeAnchor xmlns:cdr="http://schemas.openxmlformats.org/drawingml/2006/chartDrawing">
    <cdr:from>
      <cdr:x>0.91726</cdr:x>
      <cdr:y>0.11151</cdr:y>
    </cdr:from>
    <cdr:to>
      <cdr:x>0.97281</cdr:x>
      <cdr:y>0.1535</cdr:y>
    </cdr:to>
    <cdr:sp macro="" textlink="">
      <cdr:nvSpPr>
        <cdr:cNvPr id="8" name="テキスト ボックス 1"/>
        <cdr:cNvSpPr txBox="1"/>
      </cdr:nvSpPr>
      <cdr:spPr>
        <a:xfrm xmlns:a="http://schemas.openxmlformats.org/drawingml/2006/main">
          <a:off x="8387408" y="764704"/>
          <a:ext cx="5079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1100" dirty="0" smtClean="0"/>
            <a:t>万人</a:t>
          </a:r>
          <a:endParaRPr lang="ja-JP" alt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0.02751</cdr:x>
      <cdr:y>0.01701</cdr:y>
    </cdr:from>
    <cdr:to>
      <cdr:x>0.752</cdr:x>
      <cdr:y>0.08433</cdr:y>
    </cdr:to>
    <cdr:sp macro="" textlink="">
      <cdr:nvSpPr>
        <cdr:cNvPr id="2" name="テキスト ボックス 3"/>
        <cdr:cNvSpPr txBox="1"/>
      </cdr:nvSpPr>
      <cdr:spPr>
        <a:xfrm xmlns:a="http://schemas.openxmlformats.org/drawingml/2006/main">
          <a:off x="251551" y="116655"/>
          <a:ext cx="6624706" cy="46166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2400" dirty="0">
              <a:latin typeface="+mj-ea"/>
              <a:ea typeface="+mj-ea"/>
            </a:rPr>
            <a:t>共生イレブン　</a:t>
          </a:r>
          <a:r>
            <a:rPr lang="ja-JP" altLang="en-US" sz="2400" dirty="0" smtClean="0">
              <a:latin typeface="+mj-ea"/>
              <a:ea typeface="+mj-ea"/>
            </a:rPr>
            <a:t>４（雇用格差の壁を打ち破る）</a:t>
          </a:r>
          <a:endParaRPr kumimoji="1" lang="ja-JP" altLang="en-US" sz="2400" dirty="0">
            <a:latin typeface="+mj-ea"/>
            <a:ea typeface="+mj-ea"/>
          </a:endParaRPr>
        </a:p>
      </cdr:txBody>
    </cdr:sp>
  </cdr:relSizeAnchor>
  <cdr:relSizeAnchor xmlns:cdr="http://schemas.openxmlformats.org/drawingml/2006/chartDrawing">
    <cdr:from>
      <cdr:x>0.05</cdr:x>
      <cdr:y>0.06951</cdr:y>
    </cdr:from>
    <cdr:to>
      <cdr:x>0.95</cdr:x>
      <cdr:y>0.18407</cdr:y>
    </cdr:to>
    <cdr:sp macro="" textlink="">
      <cdr:nvSpPr>
        <cdr:cNvPr id="3" name="タイトル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457200" y="476672"/>
          <a:ext cx="8229600" cy="785652"/>
        </a:xfrm>
        <a:prstGeom xmlns:a="http://schemas.openxmlformats.org/drawingml/2006/main" prst="rect">
          <a:avLst/>
        </a:prstGeom>
        <a:effectLst xmlns:a="http://schemas.openxmlformats.org/drawingml/2006/main">
          <a:softEdge rad="12700"/>
        </a:effectLst>
      </cdr:spPr>
      <cdr:txBody>
        <a:bodyPr xmlns:a="http://schemas.openxmlformats.org/drawingml/2006/main" vert="horz" rtlCol="0" anchor="ctr">
          <a:normAutofit/>
        </a:bodyPr>
        <a:lstStyle xmlns:a="http://schemas.openxmlformats.org/drawingml/2006/main">
          <a:lvl1pPr algn="ctr" rtl="0" eaLnBrk="1" latinLnBrk="0" hangingPunct="1">
            <a:spcBef>
              <a:spcPct val="0"/>
            </a:spcBef>
            <a:buNone/>
            <a:defRPr kumimoji="1" sz="4400" baseline="0">
              <a:ln>
                <a:noFill/>
              </a:ln>
              <a:solidFill>
                <a:schemeClr val="tx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defRPr>
          </a:lvl1pPr>
        </a:lstStyle>
        <a:p xmlns:a="http://schemas.openxmlformats.org/drawingml/2006/main">
          <a:r>
            <a:rPr kumimoji="1" lang="en-US" altLang="ja-JP" sz="2000" dirty="0" smtClean="0"/>
            <a:t/>
          </a:r>
          <a:br>
            <a:rPr kumimoji="1" lang="en-US" altLang="ja-JP" sz="2000" dirty="0" smtClean="0"/>
          </a:br>
          <a:r>
            <a:rPr lang="ja-JP" altLang="en-US" sz="4000" dirty="0" smtClean="0"/>
            <a:t>日本の最低賃金は国際的に低い</a:t>
          </a:r>
          <a:endParaRPr kumimoji="1" lang="ja-JP" altLang="en-US" sz="4000" dirty="0"/>
        </a:p>
      </cdr:txBody>
    </cdr:sp>
  </cdr:relSizeAnchor>
  <cdr:relSizeAnchor xmlns:cdr="http://schemas.openxmlformats.org/drawingml/2006/chartDrawing">
    <cdr:from>
      <cdr:x>0.3425</cdr:x>
      <cdr:y>0.227</cdr:y>
    </cdr:from>
    <cdr:to>
      <cdr:x>0.80712</cdr:x>
      <cdr:y>0.2795</cdr:y>
    </cdr:to>
    <cdr:sp macro="" textlink="">
      <cdr:nvSpPr>
        <cdr:cNvPr id="4" name="テキスト ボックス 3"/>
        <cdr:cNvSpPr txBox="1"/>
      </cdr:nvSpPr>
      <cdr:spPr>
        <a:xfrm xmlns:a="http://schemas.openxmlformats.org/drawingml/2006/main">
          <a:off x="3131840" y="1556792"/>
          <a:ext cx="4248472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40000"/>
            <a:lumOff val="6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2000" b="1" dirty="0" smtClean="0"/>
            <a:t>各国の実質最低賃金比較（ドル）</a:t>
          </a:r>
          <a:endParaRPr lang="ja-JP" altLang="en-US" sz="2000" b="1" dirty="0"/>
        </a:p>
      </cdr:txBody>
    </cdr:sp>
  </cdr:relSizeAnchor>
  <cdr:relSizeAnchor xmlns:cdr="http://schemas.openxmlformats.org/drawingml/2006/chartDrawing">
    <cdr:from>
      <cdr:x>0.80712</cdr:x>
      <cdr:y>0.95149</cdr:y>
    </cdr:from>
    <cdr:to>
      <cdr:x>0.97249</cdr:x>
      <cdr:y>0.99349</cdr:y>
    </cdr:to>
    <cdr:sp macro="" textlink="">
      <cdr:nvSpPr>
        <cdr:cNvPr id="5" name="テキスト ボックス 4"/>
        <cdr:cNvSpPr txBox="1"/>
      </cdr:nvSpPr>
      <cdr:spPr>
        <a:xfrm xmlns:a="http://schemas.openxmlformats.org/drawingml/2006/main">
          <a:off x="7380312" y="6525344"/>
          <a:ext cx="151216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100" dirty="0" smtClean="0"/>
            <a:t>出典：</a:t>
          </a:r>
          <a:r>
            <a:rPr lang="en-US" altLang="ja-JP" sz="1100" dirty="0" smtClean="0"/>
            <a:t>OECD</a:t>
          </a:r>
          <a:endParaRPr lang="ja-JP" altLang="en-U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0.02751</cdr:x>
      <cdr:y>0.01701</cdr:y>
    </cdr:from>
    <cdr:to>
      <cdr:x>0.752</cdr:x>
      <cdr:y>0.08433</cdr:y>
    </cdr:to>
    <cdr:sp macro="" textlink="">
      <cdr:nvSpPr>
        <cdr:cNvPr id="2" name="テキスト ボックス 3"/>
        <cdr:cNvSpPr txBox="1"/>
      </cdr:nvSpPr>
      <cdr:spPr>
        <a:xfrm xmlns:a="http://schemas.openxmlformats.org/drawingml/2006/main">
          <a:off x="251550" y="116655"/>
          <a:ext cx="6624705" cy="46166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2400" dirty="0">
              <a:latin typeface="+mj-ea"/>
              <a:ea typeface="+mj-ea"/>
            </a:rPr>
            <a:t>共生イレブン　</a:t>
          </a:r>
          <a:r>
            <a:rPr lang="ja-JP" altLang="en-US" sz="2400" dirty="0" smtClean="0">
              <a:latin typeface="+mj-ea"/>
              <a:ea typeface="+mj-ea"/>
            </a:rPr>
            <a:t>７（男女格差の壁を打ち破る）</a:t>
          </a:r>
          <a:endParaRPr kumimoji="1" lang="ja-JP" altLang="en-US" sz="2400" dirty="0">
            <a:latin typeface="+mj-ea"/>
            <a:ea typeface="+mj-ea"/>
          </a:endParaRPr>
        </a:p>
      </cdr:txBody>
    </cdr:sp>
  </cdr:relSizeAnchor>
  <cdr:relSizeAnchor xmlns:cdr="http://schemas.openxmlformats.org/drawingml/2006/chartDrawing">
    <cdr:from>
      <cdr:x>0.05113</cdr:x>
      <cdr:y>0.09967</cdr:y>
    </cdr:from>
    <cdr:to>
      <cdr:x>0.95113</cdr:x>
      <cdr:y>0.21423</cdr:y>
    </cdr:to>
    <cdr:sp macro="" textlink="">
      <cdr:nvSpPr>
        <cdr:cNvPr id="3" name="タイトル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467544" y="683520"/>
          <a:ext cx="8229600" cy="785652"/>
        </a:xfrm>
        <a:prstGeom xmlns:a="http://schemas.openxmlformats.org/drawingml/2006/main" prst="rect">
          <a:avLst/>
        </a:prstGeom>
        <a:effectLst xmlns:a="http://schemas.openxmlformats.org/drawingml/2006/main">
          <a:softEdge rad="12700"/>
        </a:effectLst>
      </cdr:spPr>
      <cdr:txBody>
        <a:bodyPr xmlns:a="http://schemas.openxmlformats.org/drawingml/2006/main" vert="horz" rtlCol="0" anchor="ctr">
          <a:noAutofit/>
        </a:bodyPr>
        <a:lstStyle xmlns:a="http://schemas.openxmlformats.org/drawingml/2006/main">
          <a:lvl1pPr algn="ctr" rtl="0" eaLnBrk="1" latinLnBrk="0" hangingPunct="1">
            <a:spcBef>
              <a:spcPct val="0"/>
            </a:spcBef>
            <a:buNone/>
            <a:defRPr kumimoji="1" sz="4400" baseline="0">
              <a:ln>
                <a:noFill/>
              </a:ln>
              <a:solidFill>
                <a:schemeClr val="tx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defRPr>
          </a:lvl1pPr>
        </a:lstStyle>
        <a:p xmlns:a="http://schemas.openxmlformats.org/drawingml/2006/main">
          <a:r>
            <a:rPr kumimoji="1" lang="ja-JP" altLang="en-US" sz="2800" dirty="0" smtClean="0"/>
            <a:t>「同一価値同労働同一賃金」を実現し、</a:t>
          </a:r>
          <a:endParaRPr kumimoji="1" lang="en-US" altLang="ja-JP" sz="2800" dirty="0" smtClean="0"/>
        </a:p>
        <a:p xmlns:a="http://schemas.openxmlformats.org/drawingml/2006/main">
          <a:r>
            <a:rPr kumimoji="1" lang="ja-JP" altLang="en-US" sz="2800" dirty="0" smtClean="0"/>
            <a:t>余りに大きい男女間の賃金格差を是正する</a:t>
          </a:r>
          <a:endParaRPr kumimoji="1" lang="ja-JP" altLang="en-US" sz="28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0.3425</cdr:x>
      <cdr:y>0.30823</cdr:y>
    </cdr:from>
    <cdr:to>
      <cdr:x>0.476</cdr:x>
      <cdr:y>0.36336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3131840" y="1656184"/>
          <a:ext cx="1220724" cy="296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600" b="1" dirty="0"/>
            <a:t>男性・正規</a:t>
          </a:r>
        </a:p>
      </cdr:txBody>
    </cdr:sp>
  </cdr:relSizeAnchor>
  <cdr:relSizeAnchor xmlns:cdr="http://schemas.openxmlformats.org/drawingml/2006/chartDrawing">
    <cdr:from>
      <cdr:x>0.39763</cdr:x>
      <cdr:y>0.46904</cdr:y>
    </cdr:from>
    <cdr:to>
      <cdr:x>0.55738</cdr:x>
      <cdr:y>0.52417</cdr:y>
    </cdr:to>
    <cdr:sp macro="" textlink="">
      <cdr:nvSpPr>
        <cdr:cNvPr id="3" name="テキスト ボックス 1"/>
        <cdr:cNvSpPr txBox="1"/>
      </cdr:nvSpPr>
      <cdr:spPr>
        <a:xfrm xmlns:a="http://schemas.openxmlformats.org/drawingml/2006/main">
          <a:off x="3635896" y="2520280"/>
          <a:ext cx="1460754" cy="29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1600" b="1" dirty="0"/>
            <a:t>女性・正規</a:t>
          </a:r>
        </a:p>
      </cdr:txBody>
    </cdr:sp>
  </cdr:relSizeAnchor>
  <cdr:relSizeAnchor xmlns:cdr="http://schemas.openxmlformats.org/drawingml/2006/chartDrawing">
    <cdr:from>
      <cdr:x>0.43707</cdr:x>
      <cdr:y>0.65622</cdr:y>
    </cdr:from>
    <cdr:to>
      <cdr:x>0.61812</cdr:x>
      <cdr:y>0.71136</cdr:y>
    </cdr:to>
    <cdr:sp macro="" textlink="">
      <cdr:nvSpPr>
        <cdr:cNvPr id="5" name="テキスト ボックス 1"/>
        <cdr:cNvSpPr txBox="1"/>
      </cdr:nvSpPr>
      <cdr:spPr>
        <a:xfrm xmlns:a="http://schemas.openxmlformats.org/drawingml/2006/main">
          <a:off x="3996568" y="3526012"/>
          <a:ext cx="1655552" cy="296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1600" b="1" dirty="0"/>
            <a:t>男性・非正規</a:t>
          </a:r>
        </a:p>
      </cdr:txBody>
    </cdr:sp>
  </cdr:relSizeAnchor>
  <cdr:relSizeAnchor xmlns:cdr="http://schemas.openxmlformats.org/drawingml/2006/chartDrawing">
    <cdr:from>
      <cdr:x>0.36336</cdr:x>
      <cdr:y>0.76274</cdr:y>
    </cdr:from>
    <cdr:to>
      <cdr:x>0.5315</cdr:x>
      <cdr:y>0.81788</cdr:y>
    </cdr:to>
    <cdr:sp macro="" textlink="">
      <cdr:nvSpPr>
        <cdr:cNvPr id="6" name="テキスト ボックス 1"/>
        <cdr:cNvSpPr txBox="1"/>
      </cdr:nvSpPr>
      <cdr:spPr>
        <a:xfrm xmlns:a="http://schemas.openxmlformats.org/drawingml/2006/main">
          <a:off x="3322564" y="4098367"/>
          <a:ext cx="1537468" cy="296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1600" b="1" dirty="0"/>
            <a:t>女性・非正規</a:t>
          </a:r>
        </a:p>
      </cdr:txBody>
    </cdr:sp>
  </cdr:relSizeAnchor>
  <cdr:relSizeAnchor xmlns:cdr="http://schemas.openxmlformats.org/drawingml/2006/chartDrawing">
    <cdr:from>
      <cdr:x>0.05113</cdr:x>
      <cdr:y>0.20102</cdr:y>
    </cdr:from>
    <cdr:to>
      <cdr:x>0.40537</cdr:x>
      <cdr:y>0.29542</cdr:y>
    </cdr:to>
    <cdr:sp macro="" textlink="">
      <cdr:nvSpPr>
        <cdr:cNvPr id="7" name="テキスト ボックス 1"/>
        <cdr:cNvSpPr txBox="1"/>
      </cdr:nvSpPr>
      <cdr:spPr>
        <a:xfrm xmlns:a="http://schemas.openxmlformats.org/drawingml/2006/main">
          <a:off x="467544" y="1080120"/>
          <a:ext cx="3239171" cy="5072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ts val="2000"/>
            </a:lnSpc>
          </a:pPr>
          <a:r>
            <a:rPr lang="ja-JP" altLang="en-US" sz="1600" b="1" dirty="0"/>
            <a:t>グラフ上の数字はそれぞれの</a:t>
          </a:r>
          <a:endParaRPr lang="en-US" altLang="ja-JP" sz="1600" b="1" dirty="0"/>
        </a:p>
        <a:p xmlns:a="http://schemas.openxmlformats.org/drawingml/2006/main">
          <a:pPr>
            <a:lnSpc>
              <a:spcPts val="1900"/>
            </a:lnSpc>
          </a:pPr>
          <a:r>
            <a:rPr lang="ja-JP" altLang="en-US" sz="1600" b="1" dirty="0"/>
            <a:t>グループ別の最高年収（万円）</a:t>
          </a:r>
        </a:p>
      </cdr:txBody>
    </cdr:sp>
  </cdr:relSizeAnchor>
  <cdr:relSizeAnchor xmlns:cdr="http://schemas.openxmlformats.org/drawingml/2006/chartDrawing">
    <cdr:from>
      <cdr:x>0.04326</cdr:x>
      <cdr:y>0</cdr:y>
    </cdr:from>
    <cdr:to>
      <cdr:x>0.10059</cdr:x>
      <cdr:y>0.03509</cdr:y>
    </cdr:to>
    <cdr:sp macro="" textlink="">
      <cdr:nvSpPr>
        <cdr:cNvPr id="8" name="テキスト ボックス 1"/>
        <cdr:cNvSpPr txBox="1"/>
      </cdr:nvSpPr>
      <cdr:spPr>
        <a:xfrm xmlns:a="http://schemas.openxmlformats.org/drawingml/2006/main">
          <a:off x="395536" y="-1484784"/>
          <a:ext cx="524226" cy="1885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1100" dirty="0"/>
            <a:t>万円</a:t>
          </a:r>
          <a:endParaRPr lang="en-US" altLang="ja-JP" sz="1100" dirty="0"/>
        </a:p>
      </cdr:txBody>
    </cdr:sp>
  </cdr:relSizeAnchor>
  <cdr:relSizeAnchor xmlns:cdr="http://schemas.openxmlformats.org/drawingml/2006/chartDrawing">
    <cdr:from>
      <cdr:x>0.61276</cdr:x>
      <cdr:y>0.95149</cdr:y>
    </cdr:from>
    <cdr:to>
      <cdr:x>0.95674</cdr:x>
      <cdr:y>1</cdr:y>
    </cdr:to>
    <cdr:sp macro="" textlink="">
      <cdr:nvSpPr>
        <cdr:cNvPr id="9" name="テキスト ボックス 8"/>
        <cdr:cNvSpPr txBox="1"/>
      </cdr:nvSpPr>
      <cdr:spPr>
        <a:xfrm xmlns:a="http://schemas.openxmlformats.org/drawingml/2006/main">
          <a:off x="5603111" y="5112561"/>
          <a:ext cx="3145353" cy="2606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000" b="0" dirty="0">
              <a:latin typeface="ＭＳ ゴシック" panose="020B0609070205080204" pitchFamily="49" charset="-128"/>
              <a:ea typeface="ＭＳ ゴシック" panose="020B0609070205080204" pitchFamily="49" charset="-128"/>
            </a:rPr>
            <a:t>出典：厚生労働省　</a:t>
          </a:r>
          <a:r>
            <a:rPr lang="ja-JP" altLang="en-US" sz="1000" b="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rPr>
            <a:t>平成</a:t>
          </a:r>
          <a:r>
            <a:rPr lang="en-US" altLang="ja-JP" sz="1000" b="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rPr>
            <a:t>26</a:t>
          </a:r>
          <a:r>
            <a:rPr lang="ja-JP" altLang="en-US" sz="1000" b="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rPr>
            <a:t>年賃金構造基本統計調査</a:t>
          </a:r>
          <a:endParaRPr lang="ja-JP" altLang="en-US" sz="1000" b="0" dirty="0">
            <a:latin typeface="ＭＳ ゴシック" panose="020B0609070205080204" pitchFamily="49" charset="-128"/>
            <a:ea typeface="ＭＳ ゴシック" panose="020B0609070205080204" pitchFamily="49" charset="-128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0.20598</cdr:x>
      <cdr:y>0.03377</cdr:y>
    </cdr:from>
    <cdr:to>
      <cdr:x>0.80972</cdr:x>
      <cdr:y>0.11054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1695103" y="158328"/>
          <a:ext cx="4968552" cy="35989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40000"/>
            <a:lumOff val="6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2000" dirty="0"/>
            <a:t>高齢者世帯　類型別相対的貧困率（％）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0.01392</cdr:x>
      <cdr:y>0.06266</cdr:y>
    </cdr:from>
    <cdr:to>
      <cdr:x>0.06716</cdr:x>
      <cdr:y>0.10276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129540" y="381000"/>
          <a:ext cx="495300" cy="243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100"/>
            <a:t>時間</a:t>
          </a:r>
        </a:p>
      </cdr:txBody>
    </cdr:sp>
  </cdr:relSizeAnchor>
  <cdr:relSizeAnchor xmlns:cdr="http://schemas.openxmlformats.org/drawingml/2006/chartDrawing">
    <cdr:from>
      <cdr:x>0.54873</cdr:x>
      <cdr:y>0.18296</cdr:y>
    </cdr:from>
    <cdr:to>
      <cdr:x>0.78347</cdr:x>
      <cdr:y>0.23935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4515827" y="857696"/>
          <a:ext cx="1931803" cy="26435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600" b="1" dirty="0">
              <a:solidFill>
                <a:schemeClr val="accent6">
                  <a:lumMod val="75000"/>
                </a:schemeClr>
              </a:solidFill>
            </a:rPr>
            <a:t>家事関連時間全体</a:t>
          </a:r>
        </a:p>
      </cdr:txBody>
    </cdr:sp>
  </cdr:relSizeAnchor>
  <cdr:relSizeAnchor xmlns:cdr="http://schemas.openxmlformats.org/drawingml/2006/chartDrawing">
    <cdr:from>
      <cdr:x>0.70325</cdr:x>
      <cdr:y>0.26901</cdr:y>
    </cdr:from>
    <cdr:to>
      <cdr:x>0.90244</cdr:x>
      <cdr:y>0.3254</cdr:y>
    </cdr:to>
    <cdr:sp macro="" textlink="">
      <cdr:nvSpPr>
        <cdr:cNvPr id="4" name="テキスト ボックス 1"/>
        <cdr:cNvSpPr txBox="1"/>
      </cdr:nvSpPr>
      <cdr:spPr>
        <a:xfrm xmlns:a="http://schemas.openxmlformats.org/drawingml/2006/main">
          <a:off x="6228674" y="1762749"/>
          <a:ext cx="1764214" cy="36950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1600" b="1" dirty="0">
              <a:solidFill>
                <a:srgbClr val="C00000"/>
              </a:solidFill>
            </a:rPr>
            <a:t>うち育児の時間</a:t>
          </a:r>
        </a:p>
      </cdr:txBody>
    </cdr:sp>
  </cdr:relSizeAnchor>
  <cdr:relSizeAnchor xmlns:cdr="http://schemas.openxmlformats.org/drawingml/2006/chartDrawing">
    <cdr:from>
      <cdr:x>0.53847</cdr:x>
      <cdr:y>0.24882</cdr:y>
    </cdr:from>
    <cdr:to>
      <cdr:x>0.59097</cdr:x>
      <cdr:y>0.38706</cdr:y>
    </cdr:to>
    <cdr:cxnSp macro="">
      <cdr:nvCxnSpPr>
        <cdr:cNvPr id="6" name="直線矢印コネクタ 5"/>
        <cdr:cNvCxnSpPr/>
      </cdr:nvCxnSpPr>
      <cdr:spPr>
        <a:xfrm xmlns:a="http://schemas.openxmlformats.org/drawingml/2006/main" flipH="1">
          <a:off x="4431408" y="1166440"/>
          <a:ext cx="432047" cy="648072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6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0.68632</cdr:x>
      <cdr:y>0.34098</cdr:y>
    </cdr:from>
    <cdr:to>
      <cdr:x>0.73097</cdr:x>
      <cdr:y>0.62907</cdr:y>
    </cdr:to>
    <cdr:cxnSp macro="">
      <cdr:nvCxnSpPr>
        <cdr:cNvPr id="7" name="直線矢印コネクタ 6"/>
        <cdr:cNvCxnSpPr/>
      </cdr:nvCxnSpPr>
      <cdr:spPr>
        <a:xfrm xmlns:a="http://schemas.openxmlformats.org/drawingml/2006/main" flipH="1">
          <a:off x="5648140" y="1598488"/>
          <a:ext cx="367443" cy="1350521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C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0.67813</cdr:x>
      <cdr:y>0.95333</cdr:y>
    </cdr:from>
    <cdr:to>
      <cdr:x>0.99629</cdr:x>
      <cdr:y>0.99123</cdr:y>
    </cdr:to>
    <cdr:sp macro="" textlink="">
      <cdr:nvSpPr>
        <cdr:cNvPr id="9" name="テキスト ボックス 1"/>
        <cdr:cNvSpPr txBox="1"/>
      </cdr:nvSpPr>
      <cdr:spPr>
        <a:xfrm xmlns:a="http://schemas.openxmlformats.org/drawingml/2006/main">
          <a:off x="6309360" y="5796959"/>
          <a:ext cx="2960176" cy="2304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1100"/>
            <a:t>出典：内閣府男女共同参画局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3C079-A5EE-4114-9D29-82A1DB926F4F}" type="datetimeFigureOut">
              <a:rPr kumimoji="1" lang="ja-JP" altLang="en-US" smtClean="0"/>
              <a:t>2016/4/7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7D388-6858-4540-9C34-9FFBAFB71B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03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D388-6858-4540-9C34-9FFBAFB71BA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6932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D388-6858-4540-9C34-9FFBAFB71BA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9597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D388-6858-4540-9C34-9FFBAFB71BA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310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D388-6858-4540-9C34-9FFBAFB71BAB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131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フリーフォーム 20"/>
          <p:cNvSpPr>
            <a:spLocks/>
          </p:cNvSpPr>
          <p:nvPr/>
        </p:nvSpPr>
        <p:spPr bwMode="auto">
          <a:xfrm>
            <a:off x="0" y="4039613"/>
            <a:ext cx="9134856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857224" y="1214425"/>
            <a:ext cx="7358114" cy="1470025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サブタイトル 12"/>
          <p:cNvSpPr>
            <a:spLocks noGrp="1"/>
          </p:cNvSpPr>
          <p:nvPr>
            <p:ph type="subTitle" idx="1"/>
          </p:nvPr>
        </p:nvSpPr>
        <p:spPr>
          <a:xfrm>
            <a:off x="857224" y="2708272"/>
            <a:ext cx="7358114" cy="92869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5" name="日付プレースホルダー 2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D1AC94B0-A6CD-4BEA-B681-5CC8D9D5A1BC}" type="datetimeFigureOut">
              <a:rPr kumimoji="1" lang="ja-JP" altLang="en-US" smtClean="0"/>
              <a:t>2016/4/7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8" name="スライド番号プレースホルダー 27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5A9CDA43-97B1-48E3-9E72-2EF639985EC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6" name="フリーフォーム 35"/>
          <p:cNvSpPr>
            <a:spLocks/>
          </p:cNvSpPr>
          <p:nvPr/>
        </p:nvSpPr>
        <p:spPr bwMode="auto">
          <a:xfrm>
            <a:off x="0" y="3071810"/>
            <a:ext cx="9144000" cy="1115989"/>
          </a:xfrm>
          <a:custGeom>
            <a:avLst/>
            <a:gdLst/>
            <a:ahLst/>
            <a:cxnLst>
              <a:cxn ang="0">
                <a:pos x="0" y="887"/>
              </a:cxn>
              <a:cxn ang="0">
                <a:pos x="240" y="896"/>
              </a:cxn>
              <a:cxn ang="0">
                <a:pos x="888" y="904"/>
              </a:cxn>
              <a:cxn ang="0">
                <a:pos x="1327" y="896"/>
              </a:cxn>
              <a:cxn ang="0">
                <a:pos x="1817" y="887"/>
              </a:cxn>
              <a:cxn ang="0">
                <a:pos x="2381" y="879"/>
              </a:cxn>
              <a:cxn ang="0">
                <a:pos x="2971" y="846"/>
              </a:cxn>
              <a:cxn ang="0">
                <a:pos x="3585" y="804"/>
              </a:cxn>
              <a:cxn ang="0">
                <a:pos x="4199" y="755"/>
              </a:cxn>
              <a:cxn ang="0">
                <a:pos x="4821" y="680"/>
              </a:cxn>
              <a:cxn ang="0">
                <a:pos x="5128" y="638"/>
              </a:cxn>
              <a:cxn ang="0">
                <a:pos x="5427" y="589"/>
              </a:cxn>
              <a:cxn ang="0">
                <a:pos x="5718" y="539"/>
              </a:cxn>
              <a:cxn ang="0">
                <a:pos x="6000" y="481"/>
              </a:cxn>
              <a:cxn ang="0">
                <a:pos x="6274" y="414"/>
              </a:cxn>
              <a:cxn ang="0">
                <a:pos x="6531" y="340"/>
              </a:cxn>
              <a:cxn ang="0">
                <a:pos x="6780" y="257"/>
              </a:cxn>
              <a:cxn ang="0">
                <a:pos x="7004" y="190"/>
              </a:cxn>
              <a:cxn ang="0">
                <a:pos x="7220" y="91"/>
              </a:cxn>
              <a:cxn ang="0">
                <a:pos x="7411" y="0"/>
              </a:cxn>
            </a:cxnLst>
            <a:rect l="0" t="0" r="0" b="0"/>
            <a:pathLst>
              <a:path w="7411" h="904">
                <a:moveTo>
                  <a:pt x="0" y="887"/>
                </a:moveTo>
                <a:lnTo>
                  <a:pt x="240" y="896"/>
                </a:lnTo>
                <a:lnTo>
                  <a:pt x="888" y="904"/>
                </a:lnTo>
                <a:lnTo>
                  <a:pt x="1327" y="896"/>
                </a:lnTo>
                <a:lnTo>
                  <a:pt x="1817" y="887"/>
                </a:lnTo>
                <a:lnTo>
                  <a:pt x="2381" y="879"/>
                </a:lnTo>
                <a:lnTo>
                  <a:pt x="2971" y="846"/>
                </a:lnTo>
                <a:lnTo>
                  <a:pt x="3585" y="804"/>
                </a:lnTo>
                <a:lnTo>
                  <a:pt x="4199" y="755"/>
                </a:lnTo>
                <a:lnTo>
                  <a:pt x="4821" y="680"/>
                </a:lnTo>
                <a:lnTo>
                  <a:pt x="5128" y="638"/>
                </a:lnTo>
                <a:lnTo>
                  <a:pt x="5427" y="589"/>
                </a:lnTo>
                <a:lnTo>
                  <a:pt x="5718" y="539"/>
                </a:lnTo>
                <a:lnTo>
                  <a:pt x="6000" y="481"/>
                </a:lnTo>
                <a:lnTo>
                  <a:pt x="6274" y="414"/>
                </a:lnTo>
                <a:lnTo>
                  <a:pt x="6531" y="340"/>
                </a:lnTo>
                <a:lnTo>
                  <a:pt x="6780" y="257"/>
                </a:lnTo>
                <a:lnTo>
                  <a:pt x="7004" y="190"/>
                </a:lnTo>
                <a:lnTo>
                  <a:pt x="7220" y="91"/>
                </a:lnTo>
                <a:lnTo>
                  <a:pt x="7411" y="0"/>
                </a:lnTo>
              </a:path>
            </a:pathLst>
          </a:cu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38" name="フリーフォーム 37"/>
          <p:cNvSpPr>
            <a:spLocks/>
          </p:cNvSpPr>
          <p:nvPr/>
        </p:nvSpPr>
        <p:spPr bwMode="auto">
          <a:xfrm>
            <a:off x="0" y="3952661"/>
            <a:ext cx="9144000" cy="369116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581" y="33"/>
              </a:cxn>
              <a:cxn ang="0">
                <a:pos x="1933" y="75"/>
              </a:cxn>
              <a:cxn ang="0">
                <a:pos x="2747" y="116"/>
              </a:cxn>
              <a:cxn ang="0">
                <a:pos x="3552" y="141"/>
              </a:cxn>
              <a:cxn ang="0">
                <a:pos x="4265" y="182"/>
              </a:cxn>
              <a:cxn ang="0">
                <a:pos x="4581" y="216"/>
              </a:cxn>
              <a:cxn ang="0">
                <a:pos x="4838" y="241"/>
              </a:cxn>
              <a:cxn ang="0">
                <a:pos x="5145" y="274"/>
              </a:cxn>
              <a:cxn ang="0">
                <a:pos x="5477" y="290"/>
              </a:cxn>
              <a:cxn ang="0">
                <a:pos x="5875" y="299"/>
              </a:cxn>
              <a:cxn ang="0">
                <a:pos x="6083" y="299"/>
              </a:cxn>
              <a:cxn ang="0">
                <a:pos x="6290" y="290"/>
              </a:cxn>
              <a:cxn ang="0">
                <a:pos x="6514" y="265"/>
              </a:cxn>
              <a:cxn ang="0">
                <a:pos x="6722" y="232"/>
              </a:cxn>
              <a:cxn ang="0">
                <a:pos x="6921" y="199"/>
              </a:cxn>
              <a:cxn ang="0">
                <a:pos x="7104" y="141"/>
              </a:cxn>
              <a:cxn ang="0">
                <a:pos x="7187" y="116"/>
              </a:cxn>
              <a:cxn ang="0">
                <a:pos x="7270" y="83"/>
              </a:cxn>
              <a:cxn ang="0">
                <a:pos x="7344" y="41"/>
              </a:cxn>
              <a:cxn ang="0">
                <a:pos x="7411" y="0"/>
              </a:cxn>
            </a:cxnLst>
            <a:rect l="0" t="0" r="0" b="0"/>
            <a:pathLst>
              <a:path w="7411" h="299">
                <a:moveTo>
                  <a:pt x="0" y="17"/>
                </a:moveTo>
                <a:lnTo>
                  <a:pt x="581" y="33"/>
                </a:lnTo>
                <a:lnTo>
                  <a:pt x="1933" y="75"/>
                </a:lnTo>
                <a:lnTo>
                  <a:pt x="2747" y="116"/>
                </a:lnTo>
                <a:lnTo>
                  <a:pt x="3552" y="141"/>
                </a:lnTo>
                <a:lnTo>
                  <a:pt x="4265" y="182"/>
                </a:lnTo>
                <a:lnTo>
                  <a:pt x="4581" y="216"/>
                </a:lnTo>
                <a:lnTo>
                  <a:pt x="4838" y="241"/>
                </a:lnTo>
                <a:lnTo>
                  <a:pt x="5145" y="274"/>
                </a:lnTo>
                <a:lnTo>
                  <a:pt x="5477" y="290"/>
                </a:lnTo>
                <a:lnTo>
                  <a:pt x="5875" y="299"/>
                </a:lnTo>
                <a:lnTo>
                  <a:pt x="6083" y="299"/>
                </a:lnTo>
                <a:lnTo>
                  <a:pt x="6290" y="290"/>
                </a:lnTo>
                <a:lnTo>
                  <a:pt x="6514" y="265"/>
                </a:lnTo>
                <a:lnTo>
                  <a:pt x="6722" y="232"/>
                </a:lnTo>
                <a:lnTo>
                  <a:pt x="6921" y="199"/>
                </a:lnTo>
                <a:lnTo>
                  <a:pt x="7104" y="141"/>
                </a:lnTo>
                <a:lnTo>
                  <a:pt x="7187" y="116"/>
                </a:lnTo>
                <a:lnTo>
                  <a:pt x="7270" y="83"/>
                </a:lnTo>
                <a:lnTo>
                  <a:pt x="7344" y="41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39" name="フリーフォーム 38"/>
          <p:cNvSpPr>
            <a:spLocks/>
          </p:cNvSpPr>
          <p:nvPr/>
        </p:nvSpPr>
        <p:spPr bwMode="auto">
          <a:xfrm>
            <a:off x="0" y="3809785"/>
            <a:ext cx="9144000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40" name="フリーフォーム 39"/>
          <p:cNvSpPr>
            <a:spLocks/>
          </p:cNvSpPr>
          <p:nvPr/>
        </p:nvSpPr>
        <p:spPr bwMode="auto">
          <a:xfrm>
            <a:off x="0" y="4090553"/>
            <a:ext cx="9144000" cy="48145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41" name="フリーフォーム 40"/>
          <p:cNvSpPr>
            <a:spLocks/>
          </p:cNvSpPr>
          <p:nvPr/>
        </p:nvSpPr>
        <p:spPr bwMode="auto">
          <a:xfrm>
            <a:off x="0" y="4325364"/>
            <a:ext cx="9144000" cy="553056"/>
          </a:xfrm>
          <a:custGeom>
            <a:avLst/>
            <a:gdLst/>
            <a:ahLst/>
            <a:cxnLst>
              <a:cxn ang="0">
                <a:pos x="0" y="448"/>
              </a:cxn>
              <a:cxn ang="0">
                <a:pos x="896" y="349"/>
              </a:cxn>
              <a:cxn ang="0">
                <a:pos x="1850" y="258"/>
              </a:cxn>
              <a:cxn ang="0">
                <a:pos x="3012" y="150"/>
              </a:cxn>
              <a:cxn ang="0">
                <a:pos x="3635" y="108"/>
              </a:cxn>
              <a:cxn ang="0">
                <a:pos x="4257" y="67"/>
              </a:cxn>
              <a:cxn ang="0">
                <a:pos x="4879" y="34"/>
              </a:cxn>
              <a:cxn ang="0">
                <a:pos x="5477" y="9"/>
              </a:cxn>
              <a:cxn ang="0">
                <a:pos x="6050" y="0"/>
              </a:cxn>
              <a:cxn ang="0">
                <a:pos x="6572" y="9"/>
              </a:cxn>
              <a:cxn ang="0">
                <a:pos x="6813" y="17"/>
              </a:cxn>
              <a:cxn ang="0">
                <a:pos x="7029" y="34"/>
              </a:cxn>
              <a:cxn ang="0">
                <a:pos x="7228" y="50"/>
              </a:cxn>
              <a:cxn ang="0">
                <a:pos x="7411" y="83"/>
              </a:cxn>
            </a:cxnLst>
            <a:rect l="0" t="0" r="0" b="0"/>
            <a:pathLst>
              <a:path w="7411" h="448">
                <a:moveTo>
                  <a:pt x="0" y="448"/>
                </a:moveTo>
                <a:lnTo>
                  <a:pt x="896" y="349"/>
                </a:lnTo>
                <a:lnTo>
                  <a:pt x="1850" y="258"/>
                </a:lnTo>
                <a:lnTo>
                  <a:pt x="3012" y="150"/>
                </a:lnTo>
                <a:lnTo>
                  <a:pt x="3635" y="108"/>
                </a:lnTo>
                <a:lnTo>
                  <a:pt x="4257" y="67"/>
                </a:lnTo>
                <a:lnTo>
                  <a:pt x="4879" y="34"/>
                </a:lnTo>
                <a:lnTo>
                  <a:pt x="5477" y="9"/>
                </a:lnTo>
                <a:lnTo>
                  <a:pt x="6050" y="0"/>
                </a:lnTo>
                <a:lnTo>
                  <a:pt x="6572" y="9"/>
                </a:lnTo>
                <a:lnTo>
                  <a:pt x="6813" y="17"/>
                </a:lnTo>
                <a:lnTo>
                  <a:pt x="7029" y="34"/>
                </a:lnTo>
                <a:lnTo>
                  <a:pt x="7228" y="50"/>
                </a:lnTo>
                <a:lnTo>
                  <a:pt x="7411" y="83"/>
                </a:lnTo>
              </a:path>
            </a:pathLst>
          </a:custGeom>
          <a:noFill/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2" name="フリーフォーム 21"/>
          <p:cNvSpPr>
            <a:spLocks/>
          </p:cNvSpPr>
          <p:nvPr/>
        </p:nvSpPr>
        <p:spPr bwMode="auto">
          <a:xfrm>
            <a:off x="143256" y="4071943"/>
            <a:ext cx="9000744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4" name="フリーフォーム 23"/>
          <p:cNvSpPr>
            <a:spLocks/>
          </p:cNvSpPr>
          <p:nvPr/>
        </p:nvSpPr>
        <p:spPr bwMode="auto">
          <a:xfrm>
            <a:off x="152400" y="4019116"/>
            <a:ext cx="8991600" cy="48145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6" name="フリーフォーム 25"/>
          <p:cNvSpPr>
            <a:spLocks/>
          </p:cNvSpPr>
          <p:nvPr/>
        </p:nvSpPr>
        <p:spPr bwMode="auto">
          <a:xfrm>
            <a:off x="143256" y="3714753"/>
            <a:ext cx="9000744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7" name="フリーフォーム 26"/>
          <p:cNvSpPr>
            <a:spLocks/>
          </p:cNvSpPr>
          <p:nvPr/>
        </p:nvSpPr>
        <p:spPr bwMode="auto">
          <a:xfrm>
            <a:off x="152400" y="3881224"/>
            <a:ext cx="8991600" cy="48145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1169"/>
            <a:ext cx="8229600" cy="46872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31" name="日付プレースホルダー 30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D1AC94B0-A6CD-4BEA-B681-5CC8D9D5A1BC}" type="datetimeFigureOut">
              <a:rPr kumimoji="1" lang="ja-JP" altLang="en-US" smtClean="0"/>
              <a:t>2016/4/7</a:t>
            </a:fld>
            <a:endParaRPr kumimoji="1" lang="ja-JP" altLang="en-US"/>
          </a:p>
        </p:txBody>
      </p:sp>
      <p:sp>
        <p:nvSpPr>
          <p:cNvPr id="32" name="フッター プレースホルダー 31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134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33" name="スライド番号プレースホルダー 32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5A9CDA43-97B1-48E3-9E72-2EF639985E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500045"/>
            <a:ext cx="2057400" cy="5929352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5556" y="500044"/>
            <a:ext cx="6019800" cy="592935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4" name="日付プレースホルダー 2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D1AC94B0-A6CD-4BEA-B681-5CC8D9D5A1BC}" type="datetimeFigureOut">
              <a:rPr kumimoji="1" lang="ja-JP" altLang="en-US" smtClean="0"/>
              <a:t>2016/4/7</a:t>
            </a:fld>
            <a:endParaRPr kumimoji="1" lang="ja-JP" altLang="en-US"/>
          </a:p>
        </p:txBody>
      </p:sp>
      <p:sp>
        <p:nvSpPr>
          <p:cNvPr id="25" name="フッター プレースホルダー 24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134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6" name="スライド番号プレースホルダー 25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5A9CDA43-97B1-48E3-9E72-2EF639985E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D78D-1138-47FC-AC83-D00A3A3CCD72}" type="datetimeFigureOut">
              <a:rPr kumimoji="1" lang="ja-JP" altLang="en-US" smtClean="0"/>
              <a:t>2016/4/7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697E-286D-4837-BF0B-EE2B0B76C4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2153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D78D-1138-47FC-AC83-D00A3A3CCD72}" type="datetimeFigureOut">
              <a:rPr kumimoji="1" lang="ja-JP" altLang="en-US" smtClean="0"/>
              <a:t>2016/4/7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697E-286D-4837-BF0B-EE2B0B76C4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305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D78D-1138-47FC-AC83-D00A3A3CCD72}" type="datetimeFigureOut">
              <a:rPr kumimoji="1" lang="ja-JP" altLang="en-US" smtClean="0"/>
              <a:t>2016/4/7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697E-286D-4837-BF0B-EE2B0B76C4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0132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D78D-1138-47FC-AC83-D00A3A3CCD72}" type="datetimeFigureOut">
              <a:rPr kumimoji="1" lang="ja-JP" altLang="en-US" smtClean="0"/>
              <a:t>2016/4/7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697E-286D-4837-BF0B-EE2B0B76C4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706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D78D-1138-47FC-AC83-D00A3A3CCD72}" type="datetimeFigureOut">
              <a:rPr kumimoji="1" lang="ja-JP" altLang="en-US" smtClean="0"/>
              <a:t>2016/4/7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697E-286D-4837-BF0B-EE2B0B76C4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15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D78D-1138-47FC-AC83-D00A3A3CCD72}" type="datetimeFigureOut">
              <a:rPr kumimoji="1" lang="ja-JP" altLang="en-US" smtClean="0"/>
              <a:t>2016/4/7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697E-286D-4837-BF0B-EE2B0B76C4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204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D78D-1138-47FC-AC83-D00A3A3CCD72}" type="datetimeFigureOut">
              <a:rPr kumimoji="1" lang="ja-JP" altLang="en-US" smtClean="0"/>
              <a:t>2016/4/7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697E-286D-4837-BF0B-EE2B0B76C4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827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D78D-1138-47FC-AC83-D00A3A3CCD72}" type="datetimeFigureOut">
              <a:rPr kumimoji="1" lang="ja-JP" altLang="en-US" smtClean="0"/>
              <a:t>2016/4/7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697E-286D-4837-BF0B-EE2B0B76C4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672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596" y="1614477"/>
            <a:ext cx="8229600" cy="4687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D1AC94B0-A6CD-4BEA-B681-5CC8D9D5A1BC}" type="datetimeFigureOut">
              <a:rPr kumimoji="1" lang="ja-JP" altLang="en-US" smtClean="0"/>
              <a:t>2016/4/7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199599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5A9CDA43-97B1-48E3-9E72-2EF639985E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D78D-1138-47FC-AC83-D00A3A3CCD72}" type="datetimeFigureOut">
              <a:rPr kumimoji="1" lang="ja-JP" altLang="en-US" smtClean="0"/>
              <a:t>2016/4/7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697E-286D-4837-BF0B-EE2B0B76C4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1016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D78D-1138-47FC-AC83-D00A3A3CCD72}" type="datetimeFigureOut">
              <a:rPr kumimoji="1" lang="ja-JP" altLang="en-US" smtClean="0"/>
              <a:t>2016/4/7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697E-286D-4837-BF0B-EE2B0B76C4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0858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D78D-1138-47FC-AC83-D00A3A3CCD72}" type="datetimeFigureOut">
              <a:rPr kumimoji="1" lang="ja-JP" altLang="en-US" smtClean="0"/>
              <a:t>2016/4/7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697E-286D-4837-BF0B-EE2B0B76C4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328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2544" y="26987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2544" y="1176322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D1AC94B0-A6CD-4BEA-B681-5CC8D9D5A1BC}" type="datetimeFigureOut">
              <a:rPr kumimoji="1" lang="ja-JP" altLang="en-US" smtClean="0"/>
              <a:t>2016/4/7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5A9CDA43-97B1-48E3-9E72-2EF639985EC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-16016" y="0"/>
            <a:ext cx="9144000" cy="6858024"/>
            <a:chOff x="-129" y="-42"/>
            <a:chExt cx="6177" cy="4355"/>
          </a:xfrm>
        </p:grpSpPr>
        <p:sp>
          <p:nvSpPr>
            <p:cNvPr id="24" name="フリーフォーム 23"/>
            <p:cNvSpPr>
              <a:spLocks/>
            </p:cNvSpPr>
            <p:nvPr/>
          </p:nvSpPr>
          <p:spPr bwMode="auto">
            <a:xfrm>
              <a:off x="-122" y="-42"/>
              <a:ext cx="5811" cy="4091"/>
            </a:xfrm>
            <a:custGeom>
              <a:avLst/>
              <a:gdLst/>
              <a:ahLst/>
              <a:cxnLst>
                <a:cxn ang="0">
                  <a:pos x="0" y="4069"/>
                </a:cxn>
                <a:cxn ang="0">
                  <a:pos x="161" y="4084"/>
                </a:cxn>
                <a:cxn ang="0">
                  <a:pos x="344" y="4084"/>
                </a:cxn>
                <a:cxn ang="0">
                  <a:pos x="593" y="4091"/>
                </a:cxn>
                <a:cxn ang="0">
                  <a:pos x="893" y="4084"/>
                </a:cxn>
                <a:cxn ang="0">
                  <a:pos x="1230" y="4069"/>
                </a:cxn>
                <a:cxn ang="0">
                  <a:pos x="1588" y="4033"/>
                </a:cxn>
                <a:cxn ang="0">
                  <a:pos x="1991" y="3996"/>
                </a:cxn>
                <a:cxn ang="0">
                  <a:pos x="2196" y="3959"/>
                </a:cxn>
                <a:cxn ang="0">
                  <a:pos x="2408" y="3923"/>
                </a:cxn>
                <a:cxn ang="0">
                  <a:pos x="2613" y="3879"/>
                </a:cxn>
                <a:cxn ang="0">
                  <a:pos x="2832" y="3828"/>
                </a:cxn>
                <a:cxn ang="0">
                  <a:pos x="3052" y="3776"/>
                </a:cxn>
                <a:cxn ang="0">
                  <a:pos x="3257" y="3718"/>
                </a:cxn>
                <a:cxn ang="0">
                  <a:pos x="3469" y="3645"/>
                </a:cxn>
                <a:cxn ang="0">
                  <a:pos x="3681" y="3572"/>
                </a:cxn>
                <a:cxn ang="0">
                  <a:pos x="3886" y="3484"/>
                </a:cxn>
                <a:cxn ang="0">
                  <a:pos x="4084" y="3381"/>
                </a:cxn>
                <a:cxn ang="0">
                  <a:pos x="4274" y="3279"/>
                </a:cxn>
                <a:cxn ang="0">
                  <a:pos x="4465" y="3169"/>
                </a:cxn>
                <a:cxn ang="0">
                  <a:pos x="4648" y="3037"/>
                </a:cxn>
                <a:cxn ang="0">
                  <a:pos x="4816" y="2898"/>
                </a:cxn>
                <a:cxn ang="0">
                  <a:pos x="4970" y="2759"/>
                </a:cxn>
                <a:cxn ang="0">
                  <a:pos x="5123" y="2591"/>
                </a:cxn>
                <a:cxn ang="0">
                  <a:pos x="5189" y="2510"/>
                </a:cxn>
                <a:cxn ang="0">
                  <a:pos x="5262" y="2415"/>
                </a:cxn>
                <a:cxn ang="0">
                  <a:pos x="5350" y="2269"/>
                </a:cxn>
                <a:cxn ang="0">
                  <a:pos x="5453" y="2093"/>
                </a:cxn>
                <a:cxn ang="0">
                  <a:pos x="5555" y="1873"/>
                </a:cxn>
                <a:cxn ang="0">
                  <a:pos x="5606" y="1756"/>
                </a:cxn>
                <a:cxn ang="0">
                  <a:pos x="5658" y="1625"/>
                </a:cxn>
                <a:cxn ang="0">
                  <a:pos x="5709" y="1485"/>
                </a:cxn>
                <a:cxn ang="0">
                  <a:pos x="5745" y="1332"/>
                </a:cxn>
                <a:cxn ang="0">
                  <a:pos x="5775" y="1207"/>
                </a:cxn>
                <a:cxn ang="0">
                  <a:pos x="5789" y="1068"/>
                </a:cxn>
                <a:cxn ang="0">
                  <a:pos x="5804" y="893"/>
                </a:cxn>
                <a:cxn ang="0">
                  <a:pos x="5811" y="790"/>
                </a:cxn>
                <a:cxn ang="0">
                  <a:pos x="5804" y="695"/>
                </a:cxn>
                <a:cxn ang="0">
                  <a:pos x="5797" y="578"/>
                </a:cxn>
                <a:cxn ang="0">
                  <a:pos x="5782" y="461"/>
                </a:cxn>
                <a:cxn ang="0">
                  <a:pos x="5760" y="344"/>
                </a:cxn>
                <a:cxn ang="0">
                  <a:pos x="5738" y="227"/>
                </a:cxn>
                <a:cxn ang="0">
                  <a:pos x="5694" y="109"/>
                </a:cxn>
                <a:cxn ang="0">
                  <a:pos x="5643" y="0"/>
                </a:cxn>
              </a:cxnLst>
              <a:rect l="0" t="0" r="0" b="0"/>
              <a:pathLst>
                <a:path w="5811" h="4091">
                  <a:moveTo>
                    <a:pt x="0" y="4069"/>
                  </a:moveTo>
                  <a:lnTo>
                    <a:pt x="161" y="4084"/>
                  </a:lnTo>
                  <a:lnTo>
                    <a:pt x="344" y="4084"/>
                  </a:lnTo>
                  <a:lnTo>
                    <a:pt x="593" y="4091"/>
                  </a:lnTo>
                  <a:lnTo>
                    <a:pt x="893" y="4084"/>
                  </a:lnTo>
                  <a:lnTo>
                    <a:pt x="1230" y="4069"/>
                  </a:lnTo>
                  <a:lnTo>
                    <a:pt x="1588" y="4033"/>
                  </a:lnTo>
                  <a:lnTo>
                    <a:pt x="1991" y="3996"/>
                  </a:lnTo>
                  <a:lnTo>
                    <a:pt x="2196" y="3959"/>
                  </a:lnTo>
                  <a:lnTo>
                    <a:pt x="2408" y="3923"/>
                  </a:lnTo>
                  <a:lnTo>
                    <a:pt x="2613" y="3879"/>
                  </a:lnTo>
                  <a:lnTo>
                    <a:pt x="2832" y="3828"/>
                  </a:lnTo>
                  <a:lnTo>
                    <a:pt x="3052" y="3776"/>
                  </a:lnTo>
                  <a:lnTo>
                    <a:pt x="3257" y="3718"/>
                  </a:lnTo>
                  <a:lnTo>
                    <a:pt x="3469" y="3645"/>
                  </a:lnTo>
                  <a:lnTo>
                    <a:pt x="3681" y="3572"/>
                  </a:lnTo>
                  <a:lnTo>
                    <a:pt x="3886" y="3484"/>
                  </a:lnTo>
                  <a:lnTo>
                    <a:pt x="4084" y="3381"/>
                  </a:lnTo>
                  <a:lnTo>
                    <a:pt x="4274" y="3279"/>
                  </a:lnTo>
                  <a:lnTo>
                    <a:pt x="4465" y="3169"/>
                  </a:lnTo>
                  <a:lnTo>
                    <a:pt x="4648" y="3037"/>
                  </a:lnTo>
                  <a:lnTo>
                    <a:pt x="4816" y="2898"/>
                  </a:lnTo>
                  <a:lnTo>
                    <a:pt x="4970" y="2759"/>
                  </a:lnTo>
                  <a:lnTo>
                    <a:pt x="5123" y="2591"/>
                  </a:lnTo>
                  <a:lnTo>
                    <a:pt x="5189" y="2510"/>
                  </a:lnTo>
                  <a:lnTo>
                    <a:pt x="5262" y="2415"/>
                  </a:lnTo>
                  <a:lnTo>
                    <a:pt x="5350" y="2269"/>
                  </a:lnTo>
                  <a:lnTo>
                    <a:pt x="5453" y="2093"/>
                  </a:lnTo>
                  <a:lnTo>
                    <a:pt x="5555" y="1873"/>
                  </a:lnTo>
                  <a:lnTo>
                    <a:pt x="5606" y="1756"/>
                  </a:lnTo>
                  <a:lnTo>
                    <a:pt x="5658" y="1625"/>
                  </a:lnTo>
                  <a:lnTo>
                    <a:pt x="5709" y="1485"/>
                  </a:lnTo>
                  <a:lnTo>
                    <a:pt x="5745" y="1332"/>
                  </a:lnTo>
                  <a:lnTo>
                    <a:pt x="5775" y="1207"/>
                  </a:lnTo>
                  <a:lnTo>
                    <a:pt x="5789" y="1068"/>
                  </a:lnTo>
                  <a:lnTo>
                    <a:pt x="5804" y="893"/>
                  </a:lnTo>
                  <a:lnTo>
                    <a:pt x="5811" y="790"/>
                  </a:lnTo>
                  <a:lnTo>
                    <a:pt x="5804" y="695"/>
                  </a:lnTo>
                  <a:lnTo>
                    <a:pt x="5797" y="578"/>
                  </a:lnTo>
                  <a:lnTo>
                    <a:pt x="5782" y="461"/>
                  </a:lnTo>
                  <a:lnTo>
                    <a:pt x="5760" y="344"/>
                  </a:lnTo>
                  <a:lnTo>
                    <a:pt x="5738" y="227"/>
                  </a:lnTo>
                  <a:lnTo>
                    <a:pt x="5694" y="109"/>
                  </a:lnTo>
                  <a:lnTo>
                    <a:pt x="5643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5" name="フリーフォーム 24"/>
            <p:cNvSpPr>
              <a:spLocks/>
            </p:cNvSpPr>
            <p:nvPr/>
          </p:nvSpPr>
          <p:spPr bwMode="auto">
            <a:xfrm>
              <a:off x="-129" y="-42"/>
              <a:ext cx="6177" cy="4245"/>
            </a:xfrm>
            <a:custGeom>
              <a:avLst/>
              <a:gdLst/>
              <a:ahLst/>
              <a:cxnLst>
                <a:cxn ang="0">
                  <a:pos x="0" y="4238"/>
                </a:cxn>
                <a:cxn ang="0">
                  <a:pos x="161" y="4245"/>
                </a:cxn>
                <a:cxn ang="0">
                  <a:pos x="607" y="4245"/>
                </a:cxn>
                <a:cxn ang="0">
                  <a:pos x="915" y="4238"/>
                </a:cxn>
                <a:cxn ang="0">
                  <a:pos x="1266" y="4223"/>
                </a:cxn>
                <a:cxn ang="0">
                  <a:pos x="1632" y="4208"/>
                </a:cxn>
                <a:cxn ang="0">
                  <a:pos x="2034" y="4172"/>
                </a:cxn>
                <a:cxn ang="0">
                  <a:pos x="2459" y="4135"/>
                </a:cxn>
                <a:cxn ang="0">
                  <a:pos x="2891" y="4069"/>
                </a:cxn>
                <a:cxn ang="0">
                  <a:pos x="3096" y="4033"/>
                </a:cxn>
                <a:cxn ang="0">
                  <a:pos x="3308" y="4003"/>
                </a:cxn>
                <a:cxn ang="0">
                  <a:pos x="3513" y="3952"/>
                </a:cxn>
                <a:cxn ang="0">
                  <a:pos x="3718" y="3901"/>
                </a:cxn>
                <a:cxn ang="0">
                  <a:pos x="3915" y="3850"/>
                </a:cxn>
                <a:cxn ang="0">
                  <a:pos x="4098" y="3791"/>
                </a:cxn>
                <a:cxn ang="0">
                  <a:pos x="4289" y="3725"/>
                </a:cxn>
                <a:cxn ang="0">
                  <a:pos x="4464" y="3652"/>
                </a:cxn>
                <a:cxn ang="0">
                  <a:pos x="4625" y="3586"/>
                </a:cxn>
                <a:cxn ang="0">
                  <a:pos x="4779" y="3498"/>
                </a:cxn>
                <a:cxn ang="0">
                  <a:pos x="4925" y="3410"/>
                </a:cxn>
                <a:cxn ang="0">
                  <a:pos x="5050" y="3308"/>
                </a:cxn>
                <a:cxn ang="0">
                  <a:pos x="5094" y="3271"/>
                </a:cxn>
                <a:cxn ang="0">
                  <a:pos x="5204" y="3154"/>
                </a:cxn>
                <a:cxn ang="0">
                  <a:pos x="5372" y="2971"/>
                </a:cxn>
                <a:cxn ang="0">
                  <a:pos x="5467" y="2862"/>
                </a:cxn>
                <a:cxn ang="0">
                  <a:pos x="5562" y="2722"/>
                </a:cxn>
                <a:cxn ang="0">
                  <a:pos x="5665" y="2583"/>
                </a:cxn>
                <a:cxn ang="0">
                  <a:pos x="5760" y="2422"/>
                </a:cxn>
                <a:cxn ang="0">
                  <a:pos x="5855" y="2247"/>
                </a:cxn>
                <a:cxn ang="0">
                  <a:pos x="5943" y="2071"/>
                </a:cxn>
                <a:cxn ang="0">
                  <a:pos x="6023" y="1881"/>
                </a:cxn>
                <a:cxn ang="0">
                  <a:pos x="6089" y="1683"/>
                </a:cxn>
                <a:cxn ang="0">
                  <a:pos x="6118" y="1573"/>
                </a:cxn>
                <a:cxn ang="0">
                  <a:pos x="6140" y="1471"/>
                </a:cxn>
                <a:cxn ang="0">
                  <a:pos x="6162" y="1361"/>
                </a:cxn>
                <a:cxn ang="0">
                  <a:pos x="6170" y="1244"/>
                </a:cxn>
                <a:cxn ang="0">
                  <a:pos x="6177" y="1105"/>
                </a:cxn>
                <a:cxn ang="0">
                  <a:pos x="6177" y="944"/>
                </a:cxn>
                <a:cxn ang="0">
                  <a:pos x="6170" y="754"/>
                </a:cxn>
                <a:cxn ang="0">
                  <a:pos x="6155" y="658"/>
                </a:cxn>
                <a:cxn ang="0">
                  <a:pos x="6133" y="549"/>
                </a:cxn>
                <a:cxn ang="0">
                  <a:pos x="6104" y="446"/>
                </a:cxn>
                <a:cxn ang="0">
                  <a:pos x="6075" y="344"/>
                </a:cxn>
                <a:cxn ang="0">
                  <a:pos x="6031" y="241"/>
                </a:cxn>
                <a:cxn ang="0">
                  <a:pos x="5987" y="153"/>
                </a:cxn>
                <a:cxn ang="0">
                  <a:pos x="5928" y="73"/>
                </a:cxn>
                <a:cxn ang="0">
                  <a:pos x="5862" y="0"/>
                </a:cxn>
              </a:cxnLst>
              <a:rect l="0" t="0" r="0" b="0"/>
              <a:pathLst>
                <a:path w="6177" h="4245">
                  <a:moveTo>
                    <a:pt x="0" y="4238"/>
                  </a:moveTo>
                  <a:lnTo>
                    <a:pt x="161" y="4245"/>
                  </a:lnTo>
                  <a:lnTo>
                    <a:pt x="607" y="4245"/>
                  </a:lnTo>
                  <a:lnTo>
                    <a:pt x="915" y="4238"/>
                  </a:lnTo>
                  <a:lnTo>
                    <a:pt x="1266" y="4223"/>
                  </a:lnTo>
                  <a:lnTo>
                    <a:pt x="1632" y="4208"/>
                  </a:lnTo>
                  <a:lnTo>
                    <a:pt x="2034" y="4172"/>
                  </a:lnTo>
                  <a:lnTo>
                    <a:pt x="2459" y="4135"/>
                  </a:lnTo>
                  <a:lnTo>
                    <a:pt x="2891" y="4069"/>
                  </a:lnTo>
                  <a:lnTo>
                    <a:pt x="3096" y="4033"/>
                  </a:lnTo>
                  <a:lnTo>
                    <a:pt x="3308" y="4003"/>
                  </a:lnTo>
                  <a:lnTo>
                    <a:pt x="3513" y="3952"/>
                  </a:lnTo>
                  <a:lnTo>
                    <a:pt x="3718" y="3901"/>
                  </a:lnTo>
                  <a:lnTo>
                    <a:pt x="3915" y="3850"/>
                  </a:lnTo>
                  <a:lnTo>
                    <a:pt x="4098" y="3791"/>
                  </a:lnTo>
                  <a:lnTo>
                    <a:pt x="4289" y="3725"/>
                  </a:lnTo>
                  <a:lnTo>
                    <a:pt x="4464" y="3652"/>
                  </a:lnTo>
                  <a:lnTo>
                    <a:pt x="4625" y="3586"/>
                  </a:lnTo>
                  <a:lnTo>
                    <a:pt x="4779" y="3498"/>
                  </a:lnTo>
                  <a:lnTo>
                    <a:pt x="4925" y="3410"/>
                  </a:lnTo>
                  <a:lnTo>
                    <a:pt x="5050" y="3308"/>
                  </a:lnTo>
                  <a:lnTo>
                    <a:pt x="5094" y="3271"/>
                  </a:lnTo>
                  <a:lnTo>
                    <a:pt x="5204" y="3154"/>
                  </a:lnTo>
                  <a:lnTo>
                    <a:pt x="5372" y="2971"/>
                  </a:lnTo>
                  <a:lnTo>
                    <a:pt x="5467" y="2862"/>
                  </a:lnTo>
                  <a:lnTo>
                    <a:pt x="5562" y="2722"/>
                  </a:lnTo>
                  <a:lnTo>
                    <a:pt x="5665" y="2583"/>
                  </a:lnTo>
                  <a:lnTo>
                    <a:pt x="5760" y="2422"/>
                  </a:lnTo>
                  <a:lnTo>
                    <a:pt x="5855" y="2247"/>
                  </a:lnTo>
                  <a:lnTo>
                    <a:pt x="5943" y="2071"/>
                  </a:lnTo>
                  <a:lnTo>
                    <a:pt x="6023" y="1881"/>
                  </a:lnTo>
                  <a:lnTo>
                    <a:pt x="6089" y="1683"/>
                  </a:lnTo>
                  <a:lnTo>
                    <a:pt x="6118" y="1573"/>
                  </a:lnTo>
                  <a:lnTo>
                    <a:pt x="6140" y="1471"/>
                  </a:lnTo>
                  <a:lnTo>
                    <a:pt x="6162" y="1361"/>
                  </a:lnTo>
                  <a:lnTo>
                    <a:pt x="6170" y="1244"/>
                  </a:lnTo>
                  <a:lnTo>
                    <a:pt x="6177" y="1105"/>
                  </a:lnTo>
                  <a:lnTo>
                    <a:pt x="6177" y="944"/>
                  </a:lnTo>
                  <a:lnTo>
                    <a:pt x="6170" y="754"/>
                  </a:lnTo>
                  <a:lnTo>
                    <a:pt x="6155" y="658"/>
                  </a:lnTo>
                  <a:lnTo>
                    <a:pt x="6133" y="549"/>
                  </a:lnTo>
                  <a:lnTo>
                    <a:pt x="6104" y="446"/>
                  </a:lnTo>
                  <a:lnTo>
                    <a:pt x="6075" y="344"/>
                  </a:lnTo>
                  <a:lnTo>
                    <a:pt x="6031" y="241"/>
                  </a:lnTo>
                  <a:lnTo>
                    <a:pt x="5987" y="153"/>
                  </a:lnTo>
                  <a:lnTo>
                    <a:pt x="5928" y="73"/>
                  </a:lnTo>
                  <a:lnTo>
                    <a:pt x="5862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6" name="フリーフォーム 25"/>
            <p:cNvSpPr>
              <a:spLocks/>
            </p:cNvSpPr>
            <p:nvPr/>
          </p:nvSpPr>
          <p:spPr bwMode="auto">
            <a:xfrm>
              <a:off x="-129" y="1692"/>
              <a:ext cx="6170" cy="2416"/>
            </a:xfrm>
            <a:custGeom>
              <a:avLst/>
              <a:gdLst/>
              <a:ahLst/>
              <a:cxnLst>
                <a:cxn ang="0">
                  <a:pos x="0" y="2203"/>
                </a:cxn>
                <a:cxn ang="0">
                  <a:pos x="161" y="2233"/>
                </a:cxn>
                <a:cxn ang="0">
                  <a:pos x="600" y="2299"/>
                </a:cxn>
                <a:cxn ang="0">
                  <a:pos x="907" y="2335"/>
                </a:cxn>
                <a:cxn ang="0">
                  <a:pos x="1251" y="2365"/>
                </a:cxn>
                <a:cxn ang="0">
                  <a:pos x="1624" y="2394"/>
                </a:cxn>
                <a:cxn ang="0">
                  <a:pos x="2034" y="2408"/>
                </a:cxn>
                <a:cxn ang="0">
                  <a:pos x="2452" y="2416"/>
                </a:cxn>
                <a:cxn ang="0">
                  <a:pos x="2671" y="2416"/>
                </a:cxn>
                <a:cxn ang="0">
                  <a:pos x="2883" y="2401"/>
                </a:cxn>
                <a:cxn ang="0">
                  <a:pos x="3096" y="2394"/>
                </a:cxn>
                <a:cxn ang="0">
                  <a:pos x="3308" y="2379"/>
                </a:cxn>
                <a:cxn ang="0">
                  <a:pos x="3520" y="2357"/>
                </a:cxn>
                <a:cxn ang="0">
                  <a:pos x="3725" y="2328"/>
                </a:cxn>
                <a:cxn ang="0">
                  <a:pos x="3930" y="2291"/>
                </a:cxn>
                <a:cxn ang="0">
                  <a:pos x="4128" y="2247"/>
                </a:cxn>
                <a:cxn ang="0">
                  <a:pos x="4318" y="2196"/>
                </a:cxn>
                <a:cxn ang="0">
                  <a:pos x="4501" y="2138"/>
                </a:cxn>
                <a:cxn ang="0">
                  <a:pos x="4677" y="2072"/>
                </a:cxn>
                <a:cxn ang="0">
                  <a:pos x="4838" y="1991"/>
                </a:cxn>
                <a:cxn ang="0">
                  <a:pos x="4991" y="1911"/>
                </a:cxn>
                <a:cxn ang="0">
                  <a:pos x="5130" y="1816"/>
                </a:cxn>
                <a:cxn ang="0">
                  <a:pos x="5167" y="1786"/>
                </a:cxn>
                <a:cxn ang="0">
                  <a:pos x="5269" y="1684"/>
                </a:cxn>
                <a:cxn ang="0">
                  <a:pos x="5430" y="1530"/>
                </a:cxn>
                <a:cxn ang="0">
                  <a:pos x="5511" y="1435"/>
                </a:cxn>
                <a:cxn ang="0">
                  <a:pos x="5613" y="1318"/>
                </a:cxn>
                <a:cxn ang="0">
                  <a:pos x="5701" y="1193"/>
                </a:cxn>
                <a:cxn ang="0">
                  <a:pos x="5789" y="1054"/>
                </a:cxn>
                <a:cxn ang="0">
                  <a:pos x="5884" y="908"/>
                </a:cxn>
                <a:cxn ang="0">
                  <a:pos x="5957" y="747"/>
                </a:cxn>
                <a:cxn ang="0">
                  <a:pos x="6031" y="571"/>
                </a:cxn>
                <a:cxn ang="0">
                  <a:pos x="6096" y="396"/>
                </a:cxn>
                <a:cxn ang="0">
                  <a:pos x="6140" y="205"/>
                </a:cxn>
                <a:cxn ang="0">
                  <a:pos x="6162" y="103"/>
                </a:cxn>
                <a:cxn ang="0">
                  <a:pos x="6170" y="0"/>
                </a:cxn>
              </a:cxnLst>
              <a:rect l="0" t="0" r="0" b="0"/>
              <a:pathLst>
                <a:path w="6170" h="2416">
                  <a:moveTo>
                    <a:pt x="0" y="2203"/>
                  </a:moveTo>
                  <a:lnTo>
                    <a:pt x="161" y="2233"/>
                  </a:lnTo>
                  <a:lnTo>
                    <a:pt x="600" y="2299"/>
                  </a:lnTo>
                  <a:lnTo>
                    <a:pt x="907" y="2335"/>
                  </a:lnTo>
                  <a:lnTo>
                    <a:pt x="1251" y="2365"/>
                  </a:lnTo>
                  <a:lnTo>
                    <a:pt x="1624" y="2394"/>
                  </a:lnTo>
                  <a:lnTo>
                    <a:pt x="2034" y="2408"/>
                  </a:lnTo>
                  <a:lnTo>
                    <a:pt x="2452" y="2416"/>
                  </a:lnTo>
                  <a:lnTo>
                    <a:pt x="2671" y="2416"/>
                  </a:lnTo>
                  <a:lnTo>
                    <a:pt x="2883" y="2401"/>
                  </a:lnTo>
                  <a:lnTo>
                    <a:pt x="3096" y="2394"/>
                  </a:lnTo>
                  <a:lnTo>
                    <a:pt x="3308" y="2379"/>
                  </a:lnTo>
                  <a:lnTo>
                    <a:pt x="3520" y="2357"/>
                  </a:lnTo>
                  <a:lnTo>
                    <a:pt x="3725" y="2328"/>
                  </a:lnTo>
                  <a:lnTo>
                    <a:pt x="3930" y="2291"/>
                  </a:lnTo>
                  <a:lnTo>
                    <a:pt x="4128" y="2247"/>
                  </a:lnTo>
                  <a:lnTo>
                    <a:pt x="4318" y="2196"/>
                  </a:lnTo>
                  <a:lnTo>
                    <a:pt x="4501" y="2138"/>
                  </a:lnTo>
                  <a:lnTo>
                    <a:pt x="4677" y="2072"/>
                  </a:lnTo>
                  <a:lnTo>
                    <a:pt x="4838" y="1991"/>
                  </a:lnTo>
                  <a:lnTo>
                    <a:pt x="4991" y="1911"/>
                  </a:lnTo>
                  <a:lnTo>
                    <a:pt x="5130" y="1816"/>
                  </a:lnTo>
                  <a:lnTo>
                    <a:pt x="5167" y="1786"/>
                  </a:lnTo>
                  <a:lnTo>
                    <a:pt x="5269" y="1684"/>
                  </a:lnTo>
                  <a:lnTo>
                    <a:pt x="5430" y="1530"/>
                  </a:lnTo>
                  <a:lnTo>
                    <a:pt x="5511" y="1435"/>
                  </a:lnTo>
                  <a:lnTo>
                    <a:pt x="5613" y="1318"/>
                  </a:lnTo>
                  <a:lnTo>
                    <a:pt x="5701" y="1193"/>
                  </a:lnTo>
                  <a:lnTo>
                    <a:pt x="5789" y="1054"/>
                  </a:lnTo>
                  <a:lnTo>
                    <a:pt x="5884" y="908"/>
                  </a:lnTo>
                  <a:lnTo>
                    <a:pt x="5957" y="747"/>
                  </a:lnTo>
                  <a:lnTo>
                    <a:pt x="6031" y="571"/>
                  </a:lnTo>
                  <a:lnTo>
                    <a:pt x="6096" y="396"/>
                  </a:lnTo>
                  <a:lnTo>
                    <a:pt x="6140" y="205"/>
                  </a:lnTo>
                  <a:lnTo>
                    <a:pt x="6162" y="103"/>
                  </a:lnTo>
                  <a:lnTo>
                    <a:pt x="6170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7" name="フリーフォーム 26"/>
            <p:cNvSpPr>
              <a:spLocks/>
            </p:cNvSpPr>
            <p:nvPr/>
          </p:nvSpPr>
          <p:spPr bwMode="auto">
            <a:xfrm>
              <a:off x="3237" y="-42"/>
              <a:ext cx="2562" cy="4355"/>
            </a:xfrm>
            <a:custGeom>
              <a:avLst/>
              <a:gdLst/>
              <a:ahLst/>
              <a:cxnLst>
                <a:cxn ang="0">
                  <a:pos x="2108" y="0"/>
                </a:cxn>
                <a:cxn ang="0">
                  <a:pos x="2145" y="73"/>
                </a:cxn>
                <a:cxn ang="0">
                  <a:pos x="2196" y="175"/>
                </a:cxn>
                <a:cxn ang="0">
                  <a:pos x="2247" y="300"/>
                </a:cxn>
                <a:cxn ang="0">
                  <a:pos x="2321" y="453"/>
                </a:cxn>
                <a:cxn ang="0">
                  <a:pos x="2379" y="629"/>
                </a:cxn>
                <a:cxn ang="0">
                  <a:pos x="2438" y="827"/>
                </a:cxn>
                <a:cxn ang="0">
                  <a:pos x="2489" y="1054"/>
                </a:cxn>
                <a:cxn ang="0">
                  <a:pos x="2533" y="1288"/>
                </a:cxn>
                <a:cxn ang="0">
                  <a:pos x="2548" y="1412"/>
                </a:cxn>
                <a:cxn ang="0">
                  <a:pos x="2562" y="1537"/>
                </a:cxn>
                <a:cxn ang="0">
                  <a:pos x="2562" y="1668"/>
                </a:cxn>
                <a:cxn ang="0">
                  <a:pos x="2562" y="1793"/>
                </a:cxn>
                <a:cxn ang="0">
                  <a:pos x="2555" y="1932"/>
                </a:cxn>
                <a:cxn ang="0">
                  <a:pos x="2533" y="2064"/>
                </a:cxn>
                <a:cxn ang="0">
                  <a:pos x="2511" y="2195"/>
                </a:cxn>
                <a:cxn ang="0">
                  <a:pos x="2482" y="2327"/>
                </a:cxn>
                <a:cxn ang="0">
                  <a:pos x="2438" y="2459"/>
                </a:cxn>
                <a:cxn ang="0">
                  <a:pos x="2386" y="2591"/>
                </a:cxn>
                <a:cxn ang="0">
                  <a:pos x="2321" y="2730"/>
                </a:cxn>
                <a:cxn ang="0">
                  <a:pos x="2247" y="2862"/>
                </a:cxn>
                <a:cxn ang="0">
                  <a:pos x="2174" y="2993"/>
                </a:cxn>
                <a:cxn ang="0">
                  <a:pos x="2079" y="3118"/>
                </a:cxn>
                <a:cxn ang="0">
                  <a:pos x="2035" y="3169"/>
                </a:cxn>
                <a:cxn ang="0">
                  <a:pos x="1911" y="3293"/>
                </a:cxn>
                <a:cxn ang="0">
                  <a:pos x="1728" y="3484"/>
                </a:cxn>
                <a:cxn ang="0">
                  <a:pos x="1603" y="3586"/>
                </a:cxn>
                <a:cxn ang="0">
                  <a:pos x="1472" y="3689"/>
                </a:cxn>
                <a:cxn ang="0">
                  <a:pos x="1325" y="3791"/>
                </a:cxn>
                <a:cxn ang="0">
                  <a:pos x="1164" y="3908"/>
                </a:cxn>
                <a:cxn ang="0">
                  <a:pos x="996" y="4011"/>
                </a:cxn>
                <a:cxn ang="0">
                  <a:pos x="813" y="4106"/>
                </a:cxn>
                <a:cxn ang="0">
                  <a:pos x="623" y="4194"/>
                </a:cxn>
                <a:cxn ang="0">
                  <a:pos x="425" y="4267"/>
                </a:cxn>
                <a:cxn ang="0">
                  <a:pos x="322" y="4296"/>
                </a:cxn>
                <a:cxn ang="0">
                  <a:pos x="213" y="4318"/>
                </a:cxn>
                <a:cxn ang="0">
                  <a:pos x="110" y="4347"/>
                </a:cxn>
                <a:cxn ang="0">
                  <a:pos x="0" y="4355"/>
                </a:cxn>
              </a:cxnLst>
              <a:rect l="0" t="0" r="0" b="0"/>
              <a:pathLst>
                <a:path w="2562" h="4355">
                  <a:moveTo>
                    <a:pt x="2108" y="0"/>
                  </a:moveTo>
                  <a:lnTo>
                    <a:pt x="2145" y="73"/>
                  </a:lnTo>
                  <a:lnTo>
                    <a:pt x="2196" y="175"/>
                  </a:lnTo>
                  <a:lnTo>
                    <a:pt x="2247" y="300"/>
                  </a:lnTo>
                  <a:lnTo>
                    <a:pt x="2321" y="453"/>
                  </a:lnTo>
                  <a:lnTo>
                    <a:pt x="2379" y="629"/>
                  </a:lnTo>
                  <a:lnTo>
                    <a:pt x="2438" y="827"/>
                  </a:lnTo>
                  <a:lnTo>
                    <a:pt x="2489" y="1054"/>
                  </a:lnTo>
                  <a:lnTo>
                    <a:pt x="2533" y="1288"/>
                  </a:lnTo>
                  <a:lnTo>
                    <a:pt x="2548" y="1412"/>
                  </a:lnTo>
                  <a:lnTo>
                    <a:pt x="2562" y="1537"/>
                  </a:lnTo>
                  <a:lnTo>
                    <a:pt x="2562" y="1668"/>
                  </a:lnTo>
                  <a:lnTo>
                    <a:pt x="2562" y="1793"/>
                  </a:lnTo>
                  <a:lnTo>
                    <a:pt x="2555" y="1932"/>
                  </a:lnTo>
                  <a:lnTo>
                    <a:pt x="2533" y="2064"/>
                  </a:lnTo>
                  <a:lnTo>
                    <a:pt x="2511" y="2195"/>
                  </a:lnTo>
                  <a:lnTo>
                    <a:pt x="2482" y="2327"/>
                  </a:lnTo>
                  <a:lnTo>
                    <a:pt x="2438" y="2459"/>
                  </a:lnTo>
                  <a:lnTo>
                    <a:pt x="2386" y="2591"/>
                  </a:lnTo>
                  <a:lnTo>
                    <a:pt x="2321" y="2730"/>
                  </a:lnTo>
                  <a:lnTo>
                    <a:pt x="2247" y="2862"/>
                  </a:lnTo>
                  <a:lnTo>
                    <a:pt x="2174" y="2993"/>
                  </a:lnTo>
                  <a:lnTo>
                    <a:pt x="2079" y="3118"/>
                  </a:lnTo>
                  <a:lnTo>
                    <a:pt x="2035" y="3169"/>
                  </a:lnTo>
                  <a:lnTo>
                    <a:pt x="1911" y="3293"/>
                  </a:lnTo>
                  <a:lnTo>
                    <a:pt x="1728" y="3484"/>
                  </a:lnTo>
                  <a:lnTo>
                    <a:pt x="1603" y="3586"/>
                  </a:lnTo>
                  <a:lnTo>
                    <a:pt x="1472" y="3689"/>
                  </a:lnTo>
                  <a:lnTo>
                    <a:pt x="1325" y="3791"/>
                  </a:lnTo>
                  <a:lnTo>
                    <a:pt x="1164" y="3908"/>
                  </a:lnTo>
                  <a:lnTo>
                    <a:pt x="996" y="4011"/>
                  </a:lnTo>
                  <a:lnTo>
                    <a:pt x="813" y="4106"/>
                  </a:lnTo>
                  <a:lnTo>
                    <a:pt x="623" y="4194"/>
                  </a:lnTo>
                  <a:lnTo>
                    <a:pt x="425" y="4267"/>
                  </a:lnTo>
                  <a:lnTo>
                    <a:pt x="322" y="4296"/>
                  </a:lnTo>
                  <a:lnTo>
                    <a:pt x="213" y="4318"/>
                  </a:lnTo>
                  <a:lnTo>
                    <a:pt x="110" y="4347"/>
                  </a:lnTo>
                  <a:lnTo>
                    <a:pt x="0" y="4355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8" name="フリーフォーム 27"/>
            <p:cNvSpPr>
              <a:spLocks/>
            </p:cNvSpPr>
            <p:nvPr/>
          </p:nvSpPr>
          <p:spPr bwMode="auto">
            <a:xfrm>
              <a:off x="4533" y="1949"/>
              <a:ext cx="1508" cy="2364"/>
            </a:xfrm>
            <a:custGeom>
              <a:avLst/>
              <a:gdLst/>
              <a:ahLst/>
              <a:cxnLst>
                <a:cxn ang="0">
                  <a:pos x="0" y="2364"/>
                </a:cxn>
                <a:cxn ang="0">
                  <a:pos x="58" y="2320"/>
                </a:cxn>
                <a:cxn ang="0">
                  <a:pos x="212" y="2181"/>
                </a:cxn>
                <a:cxn ang="0">
                  <a:pos x="322" y="2086"/>
                </a:cxn>
                <a:cxn ang="0">
                  <a:pos x="439" y="1976"/>
                </a:cxn>
                <a:cxn ang="0">
                  <a:pos x="564" y="1837"/>
                </a:cxn>
                <a:cxn ang="0">
                  <a:pos x="695" y="1683"/>
                </a:cxn>
                <a:cxn ang="0">
                  <a:pos x="827" y="1529"/>
                </a:cxn>
                <a:cxn ang="0">
                  <a:pos x="959" y="1339"/>
                </a:cxn>
                <a:cxn ang="0">
                  <a:pos x="1090" y="1149"/>
                </a:cxn>
                <a:cxn ang="0">
                  <a:pos x="1208" y="936"/>
                </a:cxn>
                <a:cxn ang="0">
                  <a:pos x="1266" y="827"/>
                </a:cxn>
                <a:cxn ang="0">
                  <a:pos x="1310" y="717"/>
                </a:cxn>
                <a:cxn ang="0">
                  <a:pos x="1361" y="600"/>
                </a:cxn>
                <a:cxn ang="0">
                  <a:pos x="1405" y="490"/>
                </a:cxn>
                <a:cxn ang="0">
                  <a:pos x="1434" y="365"/>
                </a:cxn>
                <a:cxn ang="0">
                  <a:pos x="1471" y="248"/>
                </a:cxn>
                <a:cxn ang="0">
                  <a:pos x="1493" y="124"/>
                </a:cxn>
                <a:cxn ang="0">
                  <a:pos x="1508" y="0"/>
                </a:cxn>
              </a:cxnLst>
              <a:rect l="0" t="0" r="0" b="0"/>
              <a:pathLst>
                <a:path w="1508" h="2364">
                  <a:moveTo>
                    <a:pt x="0" y="2364"/>
                  </a:moveTo>
                  <a:lnTo>
                    <a:pt x="58" y="2320"/>
                  </a:lnTo>
                  <a:lnTo>
                    <a:pt x="212" y="2181"/>
                  </a:lnTo>
                  <a:lnTo>
                    <a:pt x="322" y="2086"/>
                  </a:lnTo>
                  <a:lnTo>
                    <a:pt x="439" y="1976"/>
                  </a:lnTo>
                  <a:lnTo>
                    <a:pt x="564" y="1837"/>
                  </a:lnTo>
                  <a:lnTo>
                    <a:pt x="695" y="1683"/>
                  </a:lnTo>
                  <a:lnTo>
                    <a:pt x="827" y="1529"/>
                  </a:lnTo>
                  <a:lnTo>
                    <a:pt x="959" y="1339"/>
                  </a:lnTo>
                  <a:lnTo>
                    <a:pt x="1090" y="1149"/>
                  </a:lnTo>
                  <a:lnTo>
                    <a:pt x="1208" y="936"/>
                  </a:lnTo>
                  <a:lnTo>
                    <a:pt x="1266" y="827"/>
                  </a:lnTo>
                  <a:lnTo>
                    <a:pt x="1310" y="717"/>
                  </a:lnTo>
                  <a:lnTo>
                    <a:pt x="1361" y="600"/>
                  </a:lnTo>
                  <a:lnTo>
                    <a:pt x="1405" y="490"/>
                  </a:lnTo>
                  <a:lnTo>
                    <a:pt x="1434" y="365"/>
                  </a:lnTo>
                  <a:lnTo>
                    <a:pt x="1471" y="248"/>
                  </a:lnTo>
                  <a:lnTo>
                    <a:pt x="1493" y="124"/>
                  </a:lnTo>
                  <a:lnTo>
                    <a:pt x="1508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7270629" y="3871493"/>
            <a:ext cx="1541824" cy="1424221"/>
            <a:chOff x="7286645" y="3871493"/>
            <a:chExt cx="1541824" cy="1424221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30" name="フリーフォーム 29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フリーフォーム 30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フリーフォーム 31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6341934" y="5000636"/>
            <a:ext cx="1071570" cy="1036602"/>
            <a:chOff x="6357950" y="5000636"/>
            <a:chExt cx="1071570" cy="1036602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34" name="フリーフォーム 33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フリーフォーム 34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フリーフォーム 35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7" name="フリーフォーム 36"/>
          <p:cNvSpPr>
            <a:spLocks/>
          </p:cNvSpPr>
          <p:nvPr/>
        </p:nvSpPr>
        <p:spPr bwMode="auto">
          <a:xfrm>
            <a:off x="5841868" y="5857892"/>
            <a:ext cx="245087" cy="231993"/>
          </a:xfrm>
          <a:custGeom>
            <a:avLst/>
            <a:gdLst>
              <a:gd name="T0" fmla="*/ 136525 w 151"/>
              <a:gd name="T1" fmla="*/ 0 h 144"/>
              <a:gd name="T2" fmla="*/ 79375 w 151"/>
              <a:gd name="T3" fmla="*/ 9525 h 144"/>
              <a:gd name="T4" fmla="*/ 44450 w 151"/>
              <a:gd name="T5" fmla="*/ 34925 h 144"/>
              <a:gd name="T6" fmla="*/ 0 w 151"/>
              <a:gd name="T7" fmla="*/ 104775 h 144"/>
              <a:gd name="T8" fmla="*/ 0 w 151"/>
              <a:gd name="T9" fmla="*/ 138113 h 144"/>
              <a:gd name="T10" fmla="*/ 57150 w 151"/>
              <a:gd name="T11" fmla="*/ 125413 h 144"/>
              <a:gd name="T12" fmla="*/ 44450 w 151"/>
              <a:gd name="T13" fmla="*/ 161925 h 144"/>
              <a:gd name="T14" fmla="*/ 20637 w 151"/>
              <a:gd name="T15" fmla="*/ 171450 h 144"/>
              <a:gd name="T16" fmla="*/ 57150 w 151"/>
              <a:gd name="T17" fmla="*/ 207963 h 144"/>
              <a:gd name="T18" fmla="*/ 103187 w 151"/>
              <a:gd name="T19" fmla="*/ 228600 h 144"/>
              <a:gd name="T20" fmla="*/ 149225 w 151"/>
              <a:gd name="T21" fmla="*/ 228600 h 144"/>
              <a:gd name="T22" fmla="*/ 182562 w 151"/>
              <a:gd name="T23" fmla="*/ 217488 h 144"/>
              <a:gd name="T24" fmla="*/ 239712 w 151"/>
              <a:gd name="T25" fmla="*/ 184150 h 144"/>
              <a:gd name="T26" fmla="*/ 239712 w 151"/>
              <a:gd name="T27" fmla="*/ 104775 h 144"/>
              <a:gd name="T28" fmla="*/ 219075 w 151"/>
              <a:gd name="T29" fmla="*/ 55563 h 144"/>
              <a:gd name="T30" fmla="*/ 182562 w 151"/>
              <a:gd name="T31" fmla="*/ 34925 h 144"/>
              <a:gd name="T32" fmla="*/ 149225 w 151"/>
              <a:gd name="T33" fmla="*/ 0 h 144"/>
              <a:gd name="T34" fmla="*/ 136525 w 151"/>
              <a:gd name="T35" fmla="*/ 0 h 144"/>
              <a:gd name="T36" fmla="*/ 136525 w 151"/>
              <a:gd name="T37" fmla="*/ 104775 h 144"/>
              <a:gd name="T38" fmla="*/ 123825 w 151"/>
              <a:gd name="T39" fmla="*/ 112713 h 144"/>
              <a:gd name="T40" fmla="*/ 79375 w 151"/>
              <a:gd name="T41" fmla="*/ 104775 h 144"/>
              <a:gd name="T42" fmla="*/ 57150 w 151"/>
              <a:gd name="T43" fmla="*/ 92075 h 144"/>
              <a:gd name="T44" fmla="*/ 66675 w 151"/>
              <a:gd name="T45" fmla="*/ 46038 h 144"/>
              <a:gd name="T46" fmla="*/ 115887 w 151"/>
              <a:gd name="T47" fmla="*/ 34925 h 144"/>
              <a:gd name="T48" fmla="*/ 136525 w 151"/>
              <a:gd name="T49" fmla="*/ 46038 h 144"/>
              <a:gd name="T50" fmla="*/ 136525 w 151"/>
              <a:gd name="T51" fmla="*/ 79375 h 144"/>
              <a:gd name="T52" fmla="*/ 136525 w 151"/>
              <a:gd name="T53" fmla="*/ 104775 h 144"/>
              <a:gd name="T54" fmla="*/ 136525 w 151"/>
              <a:gd name="T55" fmla="*/ 0 h 144"/>
              <a:gd name="T56" fmla="*/ 149225 w 151"/>
              <a:gd name="T57" fmla="*/ 195263 h 144"/>
              <a:gd name="T58" fmla="*/ 195262 w 151"/>
              <a:gd name="T59" fmla="*/ 195263 h 144"/>
              <a:gd name="T60" fmla="*/ 169862 w 151"/>
              <a:gd name="T61" fmla="*/ 207963 h 144"/>
              <a:gd name="T62" fmla="*/ 149225 w 151"/>
              <a:gd name="T63" fmla="*/ 195263 h 144"/>
              <a:gd name="T64" fmla="*/ 136525 w 151"/>
              <a:gd name="T65" fmla="*/ 0 h 144"/>
              <a:gd name="T66" fmla="*/ 0 1 256"/>
              <a:gd name="T67" fmla="*/ 0 1 256"/>
              <a:gd name="T68" fmla="*/ 0 1 256"/>
              <a:gd name="T69" fmla="*/ 0 1 256"/>
              <a:gd name="T70" fmla="*/ 0 1 256"/>
              <a:gd name="T71" fmla="*/ 0 1 256"/>
              <a:gd name="T72" fmla="*/ 0 1 256"/>
              <a:gd name="T73" fmla="*/ 0 1 256"/>
              <a:gd name="T74" fmla="*/ 0 1 256"/>
              <a:gd name="T75" fmla="*/ 0 1 256"/>
              <a:gd name="T76" fmla="*/ 0 1 256"/>
              <a:gd name="T77" fmla="*/ 0 1 256"/>
              <a:gd name="T78" fmla="*/ 0 1 256"/>
              <a:gd name="T79" fmla="*/ 0 1 256"/>
              <a:gd name="T80" fmla="*/ 0 1 256"/>
              <a:gd name="T81" fmla="*/ 0 1 256"/>
              <a:gd name="T82" fmla="*/ 0 1 256"/>
              <a:gd name="T83" fmla="*/ 0 1 256"/>
              <a:gd name="T84" fmla="*/ 0 1 256"/>
              <a:gd name="T85" fmla="*/ 0 1 256"/>
              <a:gd name="T86" fmla="*/ 0 1 256"/>
              <a:gd name="T87" fmla="*/ 0 1 256"/>
              <a:gd name="T88" fmla="*/ 0 1 256"/>
              <a:gd name="T89" fmla="*/ 0 1 256"/>
              <a:gd name="T90" fmla="*/ 0 1 256"/>
              <a:gd name="T91" fmla="*/ 0 1 256"/>
              <a:gd name="T92" fmla="*/ 0 1 256"/>
              <a:gd name="T93" fmla="*/ 0 1 256"/>
              <a:gd name="T94" fmla="*/ 0 1 256"/>
              <a:gd name="T95" fmla="*/ 0 1 256"/>
              <a:gd name="T96" fmla="*/ 0 1 256"/>
              <a:gd name="T97" fmla="*/ 0 1 256"/>
              <a:gd name="T98" fmla="*/ 0 1 256"/>
              <a:gd name="T99" fmla="*/ 0 w 151"/>
              <a:gd name="T100" fmla="*/ 0 h 144"/>
              <a:gd name="T101" fmla="*/ 0 w 151"/>
              <a:gd name="T102" fmla="*/ 0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44">
                <a:moveTo>
                  <a:pt x="86" y="0"/>
                </a:moveTo>
                <a:lnTo>
                  <a:pt x="50" y="6"/>
                </a:lnTo>
                <a:lnTo>
                  <a:pt x="28" y="22"/>
                </a:lnTo>
                <a:lnTo>
                  <a:pt x="0" y="66"/>
                </a:lnTo>
                <a:lnTo>
                  <a:pt x="0" y="87"/>
                </a:lnTo>
                <a:lnTo>
                  <a:pt x="36" y="79"/>
                </a:lnTo>
                <a:lnTo>
                  <a:pt x="28" y="102"/>
                </a:lnTo>
                <a:lnTo>
                  <a:pt x="13" y="108"/>
                </a:lnTo>
                <a:lnTo>
                  <a:pt x="36" y="131"/>
                </a:lnTo>
                <a:lnTo>
                  <a:pt x="65" y="144"/>
                </a:lnTo>
                <a:lnTo>
                  <a:pt x="94" y="144"/>
                </a:lnTo>
                <a:lnTo>
                  <a:pt x="115" y="137"/>
                </a:lnTo>
                <a:lnTo>
                  <a:pt x="151" y="116"/>
                </a:lnTo>
                <a:lnTo>
                  <a:pt x="151" y="66"/>
                </a:lnTo>
                <a:lnTo>
                  <a:pt x="138" y="35"/>
                </a:lnTo>
                <a:lnTo>
                  <a:pt x="115" y="22"/>
                </a:lnTo>
                <a:lnTo>
                  <a:pt x="94" y="0"/>
                </a:lnTo>
                <a:lnTo>
                  <a:pt x="86" y="0"/>
                </a:lnTo>
                <a:lnTo>
                  <a:pt x="86" y="66"/>
                </a:lnTo>
                <a:lnTo>
                  <a:pt x="78" y="71"/>
                </a:lnTo>
                <a:lnTo>
                  <a:pt x="50" y="66"/>
                </a:lnTo>
                <a:lnTo>
                  <a:pt x="36" y="58"/>
                </a:lnTo>
                <a:lnTo>
                  <a:pt x="42" y="29"/>
                </a:lnTo>
                <a:lnTo>
                  <a:pt x="73" y="22"/>
                </a:lnTo>
                <a:lnTo>
                  <a:pt x="86" y="29"/>
                </a:lnTo>
                <a:lnTo>
                  <a:pt x="86" y="50"/>
                </a:lnTo>
                <a:lnTo>
                  <a:pt x="86" y="66"/>
                </a:lnTo>
                <a:lnTo>
                  <a:pt x="86" y="0"/>
                </a:lnTo>
                <a:lnTo>
                  <a:pt x="94" y="123"/>
                </a:lnTo>
                <a:lnTo>
                  <a:pt x="123" y="123"/>
                </a:lnTo>
                <a:lnTo>
                  <a:pt x="107" y="131"/>
                </a:lnTo>
                <a:lnTo>
                  <a:pt x="94" y="123"/>
                </a:lnTo>
                <a:lnTo>
                  <a:pt x="86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ja-JP" altLang="en-US" kern="1200">
              <a:solidFill>
                <a:srgbClr val="FF0000">
                  <a:alpha val="100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フリーフォーム 38"/>
          <p:cNvSpPr>
            <a:spLocks/>
          </p:cNvSpPr>
          <p:nvPr/>
        </p:nvSpPr>
        <p:spPr bwMode="auto">
          <a:xfrm rot="5400000">
            <a:off x="7322976" y="5055119"/>
            <a:ext cx="1894702" cy="1678386"/>
          </a:xfrm>
          <a:custGeom>
            <a:avLst/>
            <a:gdLst>
              <a:gd name="T0" fmla="*/ 0 w 309"/>
              <a:gd name="T1" fmla="*/ 0 h 263"/>
              <a:gd name="T2" fmla="*/ 39 w 309"/>
              <a:gd name="T3" fmla="*/ 19 h 263"/>
              <a:gd name="T4" fmla="*/ 79 w 309"/>
              <a:gd name="T5" fmla="*/ 42 h 263"/>
              <a:gd name="T6" fmla="*/ 131 w 309"/>
              <a:gd name="T7" fmla="*/ 73 h 263"/>
              <a:gd name="T8" fmla="*/ 156 w 309"/>
              <a:gd name="T9" fmla="*/ 90 h 263"/>
              <a:gd name="T10" fmla="*/ 183 w 309"/>
              <a:gd name="T11" fmla="*/ 111 h 263"/>
              <a:gd name="T12" fmla="*/ 209 w 309"/>
              <a:gd name="T13" fmla="*/ 132 h 263"/>
              <a:gd name="T14" fmla="*/ 232 w 309"/>
              <a:gd name="T15" fmla="*/ 155 h 263"/>
              <a:gd name="T16" fmla="*/ 257 w 309"/>
              <a:gd name="T17" fmla="*/ 180 h 263"/>
              <a:gd name="T18" fmla="*/ 277 w 309"/>
              <a:gd name="T19" fmla="*/ 205 h 263"/>
              <a:gd name="T20" fmla="*/ 296 w 309"/>
              <a:gd name="T21" fmla="*/ 234 h 263"/>
              <a:gd name="T22" fmla="*/ 309 w 309"/>
              <a:gd name="T23" fmla="*/ 263 h 263"/>
              <a:gd name="T24" fmla="*/ 0 1 256"/>
              <a:gd name="T25" fmla="*/ 0 1 256"/>
              <a:gd name="T26" fmla="*/ 0 1 256"/>
              <a:gd name="T27" fmla="*/ 0 1 256"/>
              <a:gd name="T28" fmla="*/ 0 1 256"/>
              <a:gd name="T29" fmla="*/ 0 1 256"/>
              <a:gd name="T30" fmla="*/ 0 1 256"/>
              <a:gd name="T31" fmla="*/ 0 1 256"/>
              <a:gd name="T32" fmla="*/ 0 1 256"/>
              <a:gd name="T33" fmla="*/ 0 1 256"/>
              <a:gd name="T34" fmla="*/ 0 1 256"/>
              <a:gd name="T35" fmla="*/ 0 1 256"/>
              <a:gd name="T36" fmla="*/ 0 w 309"/>
              <a:gd name="T37" fmla="*/ 0 h 263"/>
              <a:gd name="T38" fmla="*/ 0 w 309"/>
              <a:gd name="T39" fmla="*/ 0 h 26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9" h="263">
                <a:moveTo>
                  <a:pt x="0" y="0"/>
                </a:moveTo>
                <a:lnTo>
                  <a:pt x="39" y="19"/>
                </a:lnTo>
                <a:lnTo>
                  <a:pt x="79" y="42"/>
                </a:lnTo>
                <a:lnTo>
                  <a:pt x="131" y="73"/>
                </a:lnTo>
                <a:lnTo>
                  <a:pt x="156" y="90"/>
                </a:lnTo>
                <a:lnTo>
                  <a:pt x="183" y="111"/>
                </a:lnTo>
                <a:lnTo>
                  <a:pt x="209" y="132"/>
                </a:lnTo>
                <a:lnTo>
                  <a:pt x="232" y="155"/>
                </a:lnTo>
                <a:lnTo>
                  <a:pt x="257" y="180"/>
                </a:lnTo>
                <a:lnTo>
                  <a:pt x="277" y="205"/>
                </a:lnTo>
                <a:lnTo>
                  <a:pt x="296" y="234"/>
                </a:lnTo>
                <a:lnTo>
                  <a:pt x="309" y="263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ja-JP" alt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7286645" y="3871493"/>
            <a:ext cx="1541824" cy="1424221"/>
            <a:chOff x="7286645" y="3871493"/>
            <a:chExt cx="1541824" cy="1424221"/>
          </a:xfrm>
          <a:gradFill>
            <a:gsLst>
              <a:gs pos="100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33" name="フリーフォーム 32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フリーフォーム 39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フリーフォーム 40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6357950" y="5000636"/>
            <a:ext cx="1071570" cy="1036602"/>
            <a:chOff x="6357950" y="5000636"/>
            <a:chExt cx="1071570" cy="1036602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43" name="フリーフォーム 42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フリーフォーム 43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フリーフォーム 44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6" name="フリーフォーム 45"/>
          <p:cNvSpPr>
            <a:spLocks/>
          </p:cNvSpPr>
          <p:nvPr/>
        </p:nvSpPr>
        <p:spPr bwMode="auto">
          <a:xfrm>
            <a:off x="5857884" y="5857892"/>
            <a:ext cx="245087" cy="231993"/>
          </a:xfrm>
          <a:custGeom>
            <a:avLst/>
            <a:gdLst>
              <a:gd name="T0" fmla="*/ 136525 w 151"/>
              <a:gd name="T1" fmla="*/ 0 h 144"/>
              <a:gd name="T2" fmla="*/ 79375 w 151"/>
              <a:gd name="T3" fmla="*/ 9525 h 144"/>
              <a:gd name="T4" fmla="*/ 44450 w 151"/>
              <a:gd name="T5" fmla="*/ 34925 h 144"/>
              <a:gd name="T6" fmla="*/ 0 w 151"/>
              <a:gd name="T7" fmla="*/ 104775 h 144"/>
              <a:gd name="T8" fmla="*/ 0 w 151"/>
              <a:gd name="T9" fmla="*/ 138113 h 144"/>
              <a:gd name="T10" fmla="*/ 57150 w 151"/>
              <a:gd name="T11" fmla="*/ 125413 h 144"/>
              <a:gd name="T12" fmla="*/ 44450 w 151"/>
              <a:gd name="T13" fmla="*/ 161925 h 144"/>
              <a:gd name="T14" fmla="*/ 20637 w 151"/>
              <a:gd name="T15" fmla="*/ 171450 h 144"/>
              <a:gd name="T16" fmla="*/ 57150 w 151"/>
              <a:gd name="T17" fmla="*/ 207963 h 144"/>
              <a:gd name="T18" fmla="*/ 103187 w 151"/>
              <a:gd name="T19" fmla="*/ 228600 h 144"/>
              <a:gd name="T20" fmla="*/ 149225 w 151"/>
              <a:gd name="T21" fmla="*/ 228600 h 144"/>
              <a:gd name="T22" fmla="*/ 182562 w 151"/>
              <a:gd name="T23" fmla="*/ 217488 h 144"/>
              <a:gd name="T24" fmla="*/ 239712 w 151"/>
              <a:gd name="T25" fmla="*/ 184150 h 144"/>
              <a:gd name="T26" fmla="*/ 239712 w 151"/>
              <a:gd name="T27" fmla="*/ 104775 h 144"/>
              <a:gd name="T28" fmla="*/ 219075 w 151"/>
              <a:gd name="T29" fmla="*/ 55563 h 144"/>
              <a:gd name="T30" fmla="*/ 182562 w 151"/>
              <a:gd name="T31" fmla="*/ 34925 h 144"/>
              <a:gd name="T32" fmla="*/ 149225 w 151"/>
              <a:gd name="T33" fmla="*/ 0 h 144"/>
              <a:gd name="T34" fmla="*/ 136525 w 151"/>
              <a:gd name="T35" fmla="*/ 0 h 144"/>
              <a:gd name="T36" fmla="*/ 136525 w 151"/>
              <a:gd name="T37" fmla="*/ 104775 h 144"/>
              <a:gd name="T38" fmla="*/ 123825 w 151"/>
              <a:gd name="T39" fmla="*/ 112713 h 144"/>
              <a:gd name="T40" fmla="*/ 79375 w 151"/>
              <a:gd name="T41" fmla="*/ 104775 h 144"/>
              <a:gd name="T42" fmla="*/ 57150 w 151"/>
              <a:gd name="T43" fmla="*/ 92075 h 144"/>
              <a:gd name="T44" fmla="*/ 66675 w 151"/>
              <a:gd name="T45" fmla="*/ 46038 h 144"/>
              <a:gd name="T46" fmla="*/ 115887 w 151"/>
              <a:gd name="T47" fmla="*/ 34925 h 144"/>
              <a:gd name="T48" fmla="*/ 136525 w 151"/>
              <a:gd name="T49" fmla="*/ 46038 h 144"/>
              <a:gd name="T50" fmla="*/ 136525 w 151"/>
              <a:gd name="T51" fmla="*/ 79375 h 144"/>
              <a:gd name="T52" fmla="*/ 136525 w 151"/>
              <a:gd name="T53" fmla="*/ 104775 h 144"/>
              <a:gd name="T54" fmla="*/ 136525 w 151"/>
              <a:gd name="T55" fmla="*/ 0 h 144"/>
              <a:gd name="T56" fmla="*/ 149225 w 151"/>
              <a:gd name="T57" fmla="*/ 195263 h 144"/>
              <a:gd name="T58" fmla="*/ 195262 w 151"/>
              <a:gd name="T59" fmla="*/ 195263 h 144"/>
              <a:gd name="T60" fmla="*/ 169862 w 151"/>
              <a:gd name="T61" fmla="*/ 207963 h 144"/>
              <a:gd name="T62" fmla="*/ 149225 w 151"/>
              <a:gd name="T63" fmla="*/ 195263 h 144"/>
              <a:gd name="T64" fmla="*/ 136525 w 151"/>
              <a:gd name="T65" fmla="*/ 0 h 144"/>
              <a:gd name="T66" fmla="*/ 0 1 256"/>
              <a:gd name="T67" fmla="*/ 0 1 256"/>
              <a:gd name="T68" fmla="*/ 0 1 256"/>
              <a:gd name="T69" fmla="*/ 0 1 256"/>
              <a:gd name="T70" fmla="*/ 0 1 256"/>
              <a:gd name="T71" fmla="*/ 0 1 256"/>
              <a:gd name="T72" fmla="*/ 0 1 256"/>
              <a:gd name="T73" fmla="*/ 0 1 256"/>
              <a:gd name="T74" fmla="*/ 0 1 256"/>
              <a:gd name="T75" fmla="*/ 0 1 256"/>
              <a:gd name="T76" fmla="*/ 0 1 256"/>
              <a:gd name="T77" fmla="*/ 0 1 256"/>
              <a:gd name="T78" fmla="*/ 0 1 256"/>
              <a:gd name="T79" fmla="*/ 0 1 256"/>
              <a:gd name="T80" fmla="*/ 0 1 256"/>
              <a:gd name="T81" fmla="*/ 0 1 256"/>
              <a:gd name="T82" fmla="*/ 0 1 256"/>
              <a:gd name="T83" fmla="*/ 0 1 256"/>
              <a:gd name="T84" fmla="*/ 0 1 256"/>
              <a:gd name="T85" fmla="*/ 0 1 256"/>
              <a:gd name="T86" fmla="*/ 0 1 256"/>
              <a:gd name="T87" fmla="*/ 0 1 256"/>
              <a:gd name="T88" fmla="*/ 0 1 256"/>
              <a:gd name="T89" fmla="*/ 0 1 256"/>
              <a:gd name="T90" fmla="*/ 0 1 256"/>
              <a:gd name="T91" fmla="*/ 0 1 256"/>
              <a:gd name="T92" fmla="*/ 0 1 256"/>
              <a:gd name="T93" fmla="*/ 0 1 256"/>
              <a:gd name="T94" fmla="*/ 0 1 256"/>
              <a:gd name="T95" fmla="*/ 0 1 256"/>
              <a:gd name="T96" fmla="*/ 0 1 256"/>
              <a:gd name="T97" fmla="*/ 0 1 256"/>
              <a:gd name="T98" fmla="*/ 0 1 256"/>
              <a:gd name="T99" fmla="*/ 0 w 151"/>
              <a:gd name="T100" fmla="*/ 0 h 144"/>
              <a:gd name="T101" fmla="*/ 0 w 151"/>
              <a:gd name="T102" fmla="*/ 0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44">
                <a:moveTo>
                  <a:pt x="86" y="0"/>
                </a:moveTo>
                <a:lnTo>
                  <a:pt x="50" y="6"/>
                </a:lnTo>
                <a:lnTo>
                  <a:pt x="28" y="22"/>
                </a:lnTo>
                <a:lnTo>
                  <a:pt x="0" y="66"/>
                </a:lnTo>
                <a:lnTo>
                  <a:pt x="0" y="87"/>
                </a:lnTo>
                <a:lnTo>
                  <a:pt x="36" y="79"/>
                </a:lnTo>
                <a:lnTo>
                  <a:pt x="28" y="102"/>
                </a:lnTo>
                <a:lnTo>
                  <a:pt x="13" y="108"/>
                </a:lnTo>
                <a:lnTo>
                  <a:pt x="36" y="131"/>
                </a:lnTo>
                <a:lnTo>
                  <a:pt x="65" y="144"/>
                </a:lnTo>
                <a:lnTo>
                  <a:pt x="94" y="144"/>
                </a:lnTo>
                <a:lnTo>
                  <a:pt x="115" y="137"/>
                </a:lnTo>
                <a:lnTo>
                  <a:pt x="151" y="116"/>
                </a:lnTo>
                <a:lnTo>
                  <a:pt x="151" y="66"/>
                </a:lnTo>
                <a:lnTo>
                  <a:pt x="138" y="35"/>
                </a:lnTo>
                <a:lnTo>
                  <a:pt x="115" y="22"/>
                </a:lnTo>
                <a:lnTo>
                  <a:pt x="94" y="0"/>
                </a:lnTo>
                <a:lnTo>
                  <a:pt x="86" y="0"/>
                </a:lnTo>
                <a:lnTo>
                  <a:pt x="86" y="66"/>
                </a:lnTo>
                <a:lnTo>
                  <a:pt x="78" y="71"/>
                </a:lnTo>
                <a:lnTo>
                  <a:pt x="50" y="66"/>
                </a:lnTo>
                <a:lnTo>
                  <a:pt x="36" y="58"/>
                </a:lnTo>
                <a:lnTo>
                  <a:pt x="42" y="29"/>
                </a:lnTo>
                <a:lnTo>
                  <a:pt x="73" y="22"/>
                </a:lnTo>
                <a:lnTo>
                  <a:pt x="86" y="29"/>
                </a:lnTo>
                <a:lnTo>
                  <a:pt x="86" y="50"/>
                </a:lnTo>
                <a:lnTo>
                  <a:pt x="86" y="66"/>
                </a:lnTo>
                <a:lnTo>
                  <a:pt x="86" y="0"/>
                </a:lnTo>
                <a:lnTo>
                  <a:pt x="94" y="123"/>
                </a:lnTo>
                <a:lnTo>
                  <a:pt x="123" y="123"/>
                </a:lnTo>
                <a:lnTo>
                  <a:pt x="107" y="131"/>
                </a:lnTo>
                <a:lnTo>
                  <a:pt x="94" y="123"/>
                </a:lnTo>
                <a:lnTo>
                  <a:pt x="86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ja-JP" altLang="en-US" kern="1200">
              <a:solidFill>
                <a:srgbClr val="FF0000">
                  <a:alpha val="100000"/>
                </a:srgb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28596" y="1600201"/>
            <a:ext cx="4038600" cy="468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68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D1AC94B0-A6CD-4BEA-B681-5CC8D9D5A1BC}" type="datetimeFigureOut">
              <a:rPr kumimoji="1" lang="ja-JP" altLang="en-US" smtClean="0"/>
              <a:t>2016/4/7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5A9CDA43-97B1-48E3-9E72-2EF639985E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28678"/>
            <a:ext cx="8229600" cy="571496"/>
          </a:xfrm>
        </p:spPr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4183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4183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D1AC94B0-A6CD-4BEA-B681-5CC8D9D5A1BC}" type="datetimeFigureOut">
              <a:rPr kumimoji="1" lang="ja-JP" altLang="en-US" smtClean="0"/>
              <a:t>2016/4/7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5A9CDA43-97B1-48E3-9E72-2EF639985E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71744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D1AC94B0-A6CD-4BEA-B681-5CC8D9D5A1BC}" type="datetimeFigureOut">
              <a:rPr kumimoji="1" lang="ja-JP" altLang="en-US" smtClean="0"/>
              <a:t>2016/4/7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5A9CDA43-97B1-48E3-9E72-2EF639985E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D1AC94B0-A6CD-4BEA-B681-5CC8D9D5A1BC}" type="datetimeFigureOut">
              <a:rPr kumimoji="1" lang="ja-JP" altLang="en-US" smtClean="0"/>
              <a:t>2016/4/7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5A9CDA43-97B1-48E3-9E72-2EF639985E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1737" y="719158"/>
            <a:ext cx="32575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4786" y="719158"/>
            <a:ext cx="4757742" cy="5710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61737" y="1928804"/>
            <a:ext cx="3258000" cy="45005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D1AC94B0-A6CD-4BEA-B681-5CC8D9D5A1BC}" type="datetimeFigureOut">
              <a:rPr kumimoji="1" lang="ja-JP" altLang="en-US" smtClean="0"/>
              <a:t>2016/4/7</a:t>
            </a:fld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5A9CDA43-97B1-48E3-9E72-2EF639985EC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>
          <a:xfrm>
            <a:off x="2199599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0472" y="4917323"/>
            <a:ext cx="7774866" cy="4286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71472" y="623834"/>
            <a:ext cx="5486400" cy="4114800"/>
          </a:xfrm>
          <a:prstGeom prst="rect">
            <a:avLst/>
          </a:prstGeom>
          <a:noFill/>
          <a:ln w="241300" cmpd="thinThick">
            <a:solidFill>
              <a:schemeClr val="bg1"/>
            </a:solidFill>
            <a:prstDash val="solid"/>
            <a:miter lim="800000"/>
          </a:ln>
          <a:effectLst>
            <a:glow rad="101600">
              <a:schemeClr val="tx2">
                <a:alpha val="60000"/>
              </a:schemeClr>
            </a:glow>
          </a:effectLst>
          <a:scene3d>
            <a:camera prst="perspectiveFront"/>
            <a:lightRig rig="threePt" dir="t"/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28596" y="5429264"/>
            <a:ext cx="7786742" cy="10001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D1AC94B0-A6CD-4BEA-B681-5CC8D9D5A1BC}" type="datetimeFigureOut">
              <a:rPr kumimoji="1" lang="ja-JP" altLang="en-US" smtClean="0"/>
              <a:t>2016/4/7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134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5A9CDA43-97B1-48E3-9E72-2EF639985E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日付プレースホルダー 20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2133600" cy="360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1AC94B0-A6CD-4BEA-B681-5CC8D9D5A1BC}" type="datetimeFigureOut">
              <a:rPr kumimoji="1" lang="ja-JP" altLang="en-US" smtClean="0"/>
              <a:t>2016/4/7</a:t>
            </a:fld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3"/>
          </p:nvPr>
        </p:nvSpPr>
        <p:spPr>
          <a:xfrm>
            <a:off x="2198578" y="1"/>
            <a:ext cx="4500594" cy="361347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4"/>
          </p:nvPr>
        </p:nvSpPr>
        <p:spPr>
          <a:xfrm>
            <a:off x="7715272" y="0"/>
            <a:ext cx="1428728" cy="360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A9CDA43-97B1-48E3-9E72-2EF639985EC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-27819" y="-13"/>
            <a:ext cx="9171027" cy="6856554"/>
            <a:chOff x="2074" y="1608"/>
            <a:chExt cx="1603" cy="1129"/>
          </a:xfrm>
        </p:grpSpPr>
        <p:sp>
          <p:nvSpPr>
            <p:cNvPr id="18" name="フリーフォーム 17"/>
            <p:cNvSpPr>
              <a:spLocks/>
            </p:cNvSpPr>
            <p:nvPr/>
          </p:nvSpPr>
          <p:spPr bwMode="auto">
            <a:xfrm>
              <a:off x="2074" y="2433"/>
              <a:ext cx="991" cy="300"/>
            </a:xfrm>
            <a:custGeom>
              <a:avLst/>
              <a:gdLst>
                <a:gd name="T0" fmla="*/ 0 w 991"/>
                <a:gd name="T1" fmla="*/ 0 h 300"/>
                <a:gd name="T2" fmla="*/ 15 w 991"/>
                <a:gd name="T3" fmla="*/ 14 h 300"/>
                <a:gd name="T4" fmla="*/ 32 w 991"/>
                <a:gd name="T5" fmla="*/ 33 h 300"/>
                <a:gd name="T6" fmla="*/ 57 w 991"/>
                <a:gd name="T7" fmla="*/ 54 h 300"/>
                <a:gd name="T8" fmla="*/ 92 w 991"/>
                <a:gd name="T9" fmla="*/ 79 h 300"/>
                <a:gd name="T10" fmla="*/ 132 w 991"/>
                <a:gd name="T11" fmla="*/ 106 h 300"/>
                <a:gd name="T12" fmla="*/ 182 w 991"/>
                <a:gd name="T13" fmla="*/ 133 h 300"/>
                <a:gd name="T14" fmla="*/ 236 w 991"/>
                <a:gd name="T15" fmla="*/ 163 h 300"/>
                <a:gd name="T16" fmla="*/ 301 w 991"/>
                <a:gd name="T17" fmla="*/ 192 h 300"/>
                <a:gd name="T18" fmla="*/ 374 w 991"/>
                <a:gd name="T19" fmla="*/ 219 h 300"/>
                <a:gd name="T20" fmla="*/ 457 w 991"/>
                <a:gd name="T21" fmla="*/ 244 h 300"/>
                <a:gd name="T22" fmla="*/ 501 w 991"/>
                <a:gd name="T23" fmla="*/ 255 h 300"/>
                <a:gd name="T24" fmla="*/ 545 w 991"/>
                <a:gd name="T25" fmla="*/ 267 h 300"/>
                <a:gd name="T26" fmla="*/ 595 w 991"/>
                <a:gd name="T27" fmla="*/ 275 h 300"/>
                <a:gd name="T28" fmla="*/ 647 w 991"/>
                <a:gd name="T29" fmla="*/ 282 h 300"/>
                <a:gd name="T30" fmla="*/ 699 w 991"/>
                <a:gd name="T31" fmla="*/ 290 h 300"/>
                <a:gd name="T32" fmla="*/ 752 w 991"/>
                <a:gd name="T33" fmla="*/ 294 h 300"/>
                <a:gd name="T34" fmla="*/ 810 w 991"/>
                <a:gd name="T35" fmla="*/ 298 h 300"/>
                <a:gd name="T36" fmla="*/ 868 w 991"/>
                <a:gd name="T37" fmla="*/ 300 h 300"/>
                <a:gd name="T38" fmla="*/ 927 w 991"/>
                <a:gd name="T39" fmla="*/ 298 h 300"/>
                <a:gd name="T40" fmla="*/ 991 w 991"/>
                <a:gd name="T41" fmla="*/ 296 h 300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1 256"/>
                <a:gd name="T49" fmla="*/ 0 1 256"/>
                <a:gd name="T50" fmla="*/ 0 1 256"/>
                <a:gd name="T51" fmla="*/ 0 1 256"/>
                <a:gd name="T52" fmla="*/ 0 1 256"/>
                <a:gd name="T53" fmla="*/ 0 1 256"/>
                <a:gd name="T54" fmla="*/ 0 1 256"/>
                <a:gd name="T55" fmla="*/ 0 1 256"/>
                <a:gd name="T56" fmla="*/ 0 1 256"/>
                <a:gd name="T57" fmla="*/ 0 1 256"/>
                <a:gd name="T58" fmla="*/ 0 1 256"/>
                <a:gd name="T59" fmla="*/ 0 1 256"/>
                <a:gd name="T60" fmla="*/ 0 1 256"/>
                <a:gd name="T61" fmla="*/ 0 1 256"/>
                <a:gd name="T62" fmla="*/ 0 1 256"/>
                <a:gd name="T63" fmla="*/ 0 w 991"/>
                <a:gd name="T64" fmla="*/ 0 h 300"/>
                <a:gd name="T65" fmla="*/ 0 w 991"/>
                <a:gd name="T66" fmla="*/ 0 h 3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91" h="300">
                  <a:moveTo>
                    <a:pt x="0" y="0"/>
                  </a:moveTo>
                  <a:lnTo>
                    <a:pt x="15" y="14"/>
                  </a:lnTo>
                  <a:lnTo>
                    <a:pt x="32" y="33"/>
                  </a:lnTo>
                  <a:lnTo>
                    <a:pt x="57" y="54"/>
                  </a:lnTo>
                  <a:lnTo>
                    <a:pt x="92" y="79"/>
                  </a:lnTo>
                  <a:lnTo>
                    <a:pt x="132" y="106"/>
                  </a:lnTo>
                  <a:lnTo>
                    <a:pt x="182" y="133"/>
                  </a:lnTo>
                  <a:lnTo>
                    <a:pt x="236" y="163"/>
                  </a:lnTo>
                  <a:lnTo>
                    <a:pt x="301" y="192"/>
                  </a:lnTo>
                  <a:lnTo>
                    <a:pt x="374" y="219"/>
                  </a:lnTo>
                  <a:lnTo>
                    <a:pt x="457" y="244"/>
                  </a:lnTo>
                  <a:lnTo>
                    <a:pt x="501" y="255"/>
                  </a:lnTo>
                  <a:lnTo>
                    <a:pt x="545" y="267"/>
                  </a:lnTo>
                  <a:lnTo>
                    <a:pt x="595" y="275"/>
                  </a:lnTo>
                  <a:lnTo>
                    <a:pt x="647" y="282"/>
                  </a:lnTo>
                  <a:lnTo>
                    <a:pt x="699" y="290"/>
                  </a:lnTo>
                  <a:lnTo>
                    <a:pt x="752" y="294"/>
                  </a:lnTo>
                  <a:lnTo>
                    <a:pt x="810" y="298"/>
                  </a:lnTo>
                  <a:lnTo>
                    <a:pt x="868" y="300"/>
                  </a:lnTo>
                  <a:lnTo>
                    <a:pt x="927" y="298"/>
                  </a:lnTo>
                  <a:lnTo>
                    <a:pt x="991" y="296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フリーフォーム 18"/>
            <p:cNvSpPr>
              <a:spLocks/>
            </p:cNvSpPr>
            <p:nvPr/>
          </p:nvSpPr>
          <p:spPr bwMode="auto">
            <a:xfrm>
              <a:off x="2915" y="1608"/>
              <a:ext cx="683" cy="1129"/>
            </a:xfrm>
            <a:custGeom>
              <a:avLst/>
              <a:gdLst>
                <a:gd name="T0" fmla="*/ 0 w 539"/>
                <a:gd name="T1" fmla="*/ 1129 h 1129"/>
                <a:gd name="T2" fmla="*/ 42 w 539"/>
                <a:gd name="T3" fmla="*/ 1125 h 1129"/>
                <a:gd name="T4" fmla="*/ 132 w 539"/>
                <a:gd name="T5" fmla="*/ 1115 h 1129"/>
                <a:gd name="T6" fmla="*/ 188 w 539"/>
                <a:gd name="T7" fmla="*/ 1106 h 1129"/>
                <a:gd name="T8" fmla="*/ 241 w 539"/>
                <a:gd name="T9" fmla="*/ 1094 h 1129"/>
                <a:gd name="T10" fmla="*/ 289 w 539"/>
                <a:gd name="T11" fmla="*/ 1079 h 1129"/>
                <a:gd name="T12" fmla="*/ 311 w 539"/>
                <a:gd name="T13" fmla="*/ 1071 h 1129"/>
                <a:gd name="T14" fmla="*/ 328 w 539"/>
                <a:gd name="T15" fmla="*/ 1062 h 1129"/>
                <a:gd name="T16" fmla="*/ 339 w 539"/>
                <a:gd name="T17" fmla="*/ 1056 h 1129"/>
                <a:gd name="T18" fmla="*/ 351 w 539"/>
                <a:gd name="T19" fmla="*/ 1048 h 1129"/>
                <a:gd name="T20" fmla="*/ 366 w 539"/>
                <a:gd name="T21" fmla="*/ 1037 h 1129"/>
                <a:gd name="T22" fmla="*/ 385 w 539"/>
                <a:gd name="T23" fmla="*/ 1019 h 1129"/>
                <a:gd name="T24" fmla="*/ 405 w 539"/>
                <a:gd name="T25" fmla="*/ 998 h 1129"/>
                <a:gd name="T26" fmla="*/ 426 w 539"/>
                <a:gd name="T27" fmla="*/ 969 h 1129"/>
                <a:gd name="T28" fmla="*/ 449 w 539"/>
                <a:gd name="T29" fmla="*/ 939 h 1129"/>
                <a:gd name="T30" fmla="*/ 470 w 539"/>
                <a:gd name="T31" fmla="*/ 898 h 1129"/>
                <a:gd name="T32" fmla="*/ 489 w 539"/>
                <a:gd name="T33" fmla="*/ 848 h 1129"/>
                <a:gd name="T34" fmla="*/ 506 w 539"/>
                <a:gd name="T35" fmla="*/ 793 h 1129"/>
                <a:gd name="T36" fmla="*/ 520 w 539"/>
                <a:gd name="T37" fmla="*/ 727 h 1129"/>
                <a:gd name="T38" fmla="*/ 531 w 539"/>
                <a:gd name="T39" fmla="*/ 655 h 1129"/>
                <a:gd name="T40" fmla="*/ 537 w 539"/>
                <a:gd name="T41" fmla="*/ 572 h 1129"/>
                <a:gd name="T42" fmla="*/ 539 w 539"/>
                <a:gd name="T43" fmla="*/ 530 h 1129"/>
                <a:gd name="T44" fmla="*/ 537 w 539"/>
                <a:gd name="T45" fmla="*/ 482 h 1129"/>
                <a:gd name="T46" fmla="*/ 535 w 539"/>
                <a:gd name="T47" fmla="*/ 432 h 1129"/>
                <a:gd name="T48" fmla="*/ 533 w 539"/>
                <a:gd name="T49" fmla="*/ 378 h 1129"/>
                <a:gd name="T50" fmla="*/ 531 w 539"/>
                <a:gd name="T51" fmla="*/ 357 h 1129"/>
                <a:gd name="T52" fmla="*/ 524 w 539"/>
                <a:gd name="T53" fmla="*/ 286 h 1129"/>
                <a:gd name="T54" fmla="*/ 516 w 539"/>
                <a:gd name="T55" fmla="*/ 232 h 1129"/>
                <a:gd name="T56" fmla="*/ 503 w 539"/>
                <a:gd name="T57" fmla="*/ 169 h 1129"/>
                <a:gd name="T58" fmla="*/ 487 w 539"/>
                <a:gd name="T59" fmla="*/ 90 h 1129"/>
                <a:gd name="T60" fmla="*/ 466 w 539"/>
                <a:gd name="T61" fmla="*/ 0 h 1129"/>
                <a:gd name="T62" fmla="*/ 0 1 256"/>
                <a:gd name="T63" fmla="*/ 0 1 256"/>
                <a:gd name="T64" fmla="*/ 0 1 256"/>
                <a:gd name="T65" fmla="*/ 0 1 256"/>
                <a:gd name="T66" fmla="*/ 0 1 256"/>
                <a:gd name="T67" fmla="*/ 0 1 256"/>
                <a:gd name="T68" fmla="*/ 0 1 256"/>
                <a:gd name="T69" fmla="*/ 0 1 256"/>
                <a:gd name="T70" fmla="*/ 0 1 256"/>
                <a:gd name="T71" fmla="*/ 0 1 256"/>
                <a:gd name="T72" fmla="*/ 0 1 256"/>
                <a:gd name="T73" fmla="*/ 0 1 256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w 539"/>
                <a:gd name="T94" fmla="*/ 0 h 1129"/>
                <a:gd name="T95" fmla="*/ 0 w 539"/>
                <a:gd name="T96" fmla="*/ 0 h 112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9" h="1129">
                  <a:moveTo>
                    <a:pt x="0" y="1129"/>
                  </a:moveTo>
                  <a:lnTo>
                    <a:pt x="42" y="1125"/>
                  </a:lnTo>
                  <a:lnTo>
                    <a:pt x="132" y="1115"/>
                  </a:lnTo>
                  <a:lnTo>
                    <a:pt x="188" y="1106"/>
                  </a:lnTo>
                  <a:lnTo>
                    <a:pt x="241" y="1094"/>
                  </a:lnTo>
                  <a:lnTo>
                    <a:pt x="289" y="1079"/>
                  </a:lnTo>
                  <a:lnTo>
                    <a:pt x="311" y="1071"/>
                  </a:lnTo>
                  <a:lnTo>
                    <a:pt x="328" y="1062"/>
                  </a:lnTo>
                  <a:lnTo>
                    <a:pt x="339" y="1056"/>
                  </a:lnTo>
                  <a:lnTo>
                    <a:pt x="351" y="1048"/>
                  </a:lnTo>
                  <a:lnTo>
                    <a:pt x="366" y="1037"/>
                  </a:lnTo>
                  <a:lnTo>
                    <a:pt x="385" y="1019"/>
                  </a:lnTo>
                  <a:lnTo>
                    <a:pt x="405" y="998"/>
                  </a:lnTo>
                  <a:lnTo>
                    <a:pt x="426" y="969"/>
                  </a:lnTo>
                  <a:lnTo>
                    <a:pt x="449" y="939"/>
                  </a:lnTo>
                  <a:lnTo>
                    <a:pt x="470" y="898"/>
                  </a:lnTo>
                  <a:lnTo>
                    <a:pt x="489" y="848"/>
                  </a:lnTo>
                  <a:lnTo>
                    <a:pt x="506" y="793"/>
                  </a:lnTo>
                  <a:lnTo>
                    <a:pt x="520" y="727"/>
                  </a:lnTo>
                  <a:lnTo>
                    <a:pt x="531" y="655"/>
                  </a:lnTo>
                  <a:lnTo>
                    <a:pt x="537" y="572"/>
                  </a:lnTo>
                  <a:lnTo>
                    <a:pt x="539" y="530"/>
                  </a:lnTo>
                  <a:lnTo>
                    <a:pt x="537" y="482"/>
                  </a:lnTo>
                  <a:lnTo>
                    <a:pt x="535" y="432"/>
                  </a:lnTo>
                  <a:lnTo>
                    <a:pt x="533" y="378"/>
                  </a:lnTo>
                  <a:lnTo>
                    <a:pt x="531" y="357"/>
                  </a:lnTo>
                  <a:lnTo>
                    <a:pt x="524" y="286"/>
                  </a:lnTo>
                  <a:lnTo>
                    <a:pt x="516" y="232"/>
                  </a:lnTo>
                  <a:lnTo>
                    <a:pt x="503" y="169"/>
                  </a:lnTo>
                  <a:lnTo>
                    <a:pt x="487" y="90"/>
                  </a:lnTo>
                  <a:lnTo>
                    <a:pt x="466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フリーフォーム 19"/>
            <p:cNvSpPr>
              <a:spLocks/>
            </p:cNvSpPr>
            <p:nvPr/>
          </p:nvSpPr>
          <p:spPr bwMode="auto">
            <a:xfrm>
              <a:off x="2079" y="1608"/>
              <a:ext cx="1596" cy="1066"/>
            </a:xfrm>
            <a:custGeom>
              <a:avLst/>
              <a:gdLst>
                <a:gd name="T0" fmla="*/ 0 w 1607"/>
                <a:gd name="T1" fmla="*/ 929 h 1085"/>
                <a:gd name="T2" fmla="*/ 40 w 1607"/>
                <a:gd name="T3" fmla="*/ 941 h 1085"/>
                <a:gd name="T4" fmla="*/ 148 w 1607"/>
                <a:gd name="T5" fmla="*/ 966 h 1085"/>
                <a:gd name="T6" fmla="*/ 305 w 1607"/>
                <a:gd name="T7" fmla="*/ 1000 h 1085"/>
                <a:gd name="T8" fmla="*/ 399 w 1607"/>
                <a:gd name="T9" fmla="*/ 1019 h 1085"/>
                <a:gd name="T10" fmla="*/ 501 w 1607"/>
                <a:gd name="T11" fmla="*/ 1037 h 1085"/>
                <a:gd name="T12" fmla="*/ 608 w 1607"/>
                <a:gd name="T13" fmla="*/ 1052 h 1085"/>
                <a:gd name="T14" fmla="*/ 718 w 1607"/>
                <a:gd name="T15" fmla="*/ 1067 h 1085"/>
                <a:gd name="T16" fmla="*/ 827 w 1607"/>
                <a:gd name="T17" fmla="*/ 1077 h 1085"/>
                <a:gd name="T18" fmla="*/ 937 w 1607"/>
                <a:gd name="T19" fmla="*/ 1083 h 1085"/>
                <a:gd name="T20" fmla="*/ 991 w 1607"/>
                <a:gd name="T21" fmla="*/ 1085 h 1085"/>
                <a:gd name="T22" fmla="*/ 1044 w 1607"/>
                <a:gd name="T23" fmla="*/ 1085 h 1085"/>
                <a:gd name="T24" fmla="*/ 1096 w 1607"/>
                <a:gd name="T25" fmla="*/ 1083 h 1085"/>
                <a:gd name="T26" fmla="*/ 1146 w 1607"/>
                <a:gd name="T27" fmla="*/ 1079 h 1085"/>
                <a:gd name="T28" fmla="*/ 1194 w 1607"/>
                <a:gd name="T29" fmla="*/ 1073 h 1085"/>
                <a:gd name="T30" fmla="*/ 1240 w 1607"/>
                <a:gd name="T31" fmla="*/ 1065 h 1085"/>
                <a:gd name="T32" fmla="*/ 1284 w 1607"/>
                <a:gd name="T33" fmla="*/ 1058 h 1085"/>
                <a:gd name="T34" fmla="*/ 1327 w 1607"/>
                <a:gd name="T35" fmla="*/ 1046 h 1085"/>
                <a:gd name="T36" fmla="*/ 1338 w 1607"/>
                <a:gd name="T37" fmla="*/ 1042 h 1085"/>
                <a:gd name="T38" fmla="*/ 1371 w 1607"/>
                <a:gd name="T39" fmla="*/ 1031 h 1085"/>
                <a:gd name="T40" fmla="*/ 1392 w 1607"/>
                <a:gd name="T41" fmla="*/ 1019 h 1085"/>
                <a:gd name="T42" fmla="*/ 1415 w 1607"/>
                <a:gd name="T43" fmla="*/ 1008 h 1085"/>
                <a:gd name="T44" fmla="*/ 1444 w 1607"/>
                <a:gd name="T45" fmla="*/ 990 h 1085"/>
                <a:gd name="T46" fmla="*/ 1469 w 1607"/>
                <a:gd name="T47" fmla="*/ 971 h 1085"/>
                <a:gd name="T48" fmla="*/ 1496 w 1607"/>
                <a:gd name="T49" fmla="*/ 950 h 1085"/>
                <a:gd name="T50" fmla="*/ 1520 w 1607"/>
                <a:gd name="T51" fmla="*/ 923 h 1085"/>
                <a:gd name="T52" fmla="*/ 1544 w 1607"/>
                <a:gd name="T53" fmla="*/ 893 h 1085"/>
                <a:gd name="T54" fmla="*/ 1565 w 1607"/>
                <a:gd name="T55" fmla="*/ 854 h 1085"/>
                <a:gd name="T56" fmla="*/ 1582 w 1607"/>
                <a:gd name="T57" fmla="*/ 814 h 1085"/>
                <a:gd name="T58" fmla="*/ 1590 w 1607"/>
                <a:gd name="T59" fmla="*/ 791 h 1085"/>
                <a:gd name="T60" fmla="*/ 1595 w 1607"/>
                <a:gd name="T61" fmla="*/ 768 h 1085"/>
                <a:gd name="T62" fmla="*/ 1601 w 1607"/>
                <a:gd name="T63" fmla="*/ 743 h 1085"/>
                <a:gd name="T64" fmla="*/ 1605 w 1607"/>
                <a:gd name="T65" fmla="*/ 716 h 1085"/>
                <a:gd name="T66" fmla="*/ 1607 w 1607"/>
                <a:gd name="T67" fmla="*/ 689 h 1085"/>
                <a:gd name="T68" fmla="*/ 1607 w 1607"/>
                <a:gd name="T69" fmla="*/ 660 h 1085"/>
                <a:gd name="T70" fmla="*/ 1607 w 1607"/>
                <a:gd name="T71" fmla="*/ 643 h 1085"/>
                <a:gd name="T72" fmla="*/ 1607 w 1607"/>
                <a:gd name="T73" fmla="*/ 599 h 1085"/>
                <a:gd name="T74" fmla="*/ 1599 w 1607"/>
                <a:gd name="T75" fmla="*/ 530 h 1085"/>
                <a:gd name="T76" fmla="*/ 1593 w 1607"/>
                <a:gd name="T77" fmla="*/ 487 h 1085"/>
                <a:gd name="T78" fmla="*/ 1586 w 1607"/>
                <a:gd name="T79" fmla="*/ 441 h 1085"/>
                <a:gd name="T80" fmla="*/ 1574 w 1607"/>
                <a:gd name="T81" fmla="*/ 391 h 1085"/>
                <a:gd name="T82" fmla="*/ 1559 w 1607"/>
                <a:gd name="T83" fmla="*/ 340 h 1085"/>
                <a:gd name="T84" fmla="*/ 1542 w 1607"/>
                <a:gd name="T85" fmla="*/ 282 h 1085"/>
                <a:gd name="T86" fmla="*/ 1519 w 1607"/>
                <a:gd name="T87" fmla="*/ 226 h 1085"/>
                <a:gd name="T88" fmla="*/ 1492 w 1607"/>
                <a:gd name="T89" fmla="*/ 171 h 1085"/>
                <a:gd name="T90" fmla="*/ 1461 w 1607"/>
                <a:gd name="T91" fmla="*/ 113 h 1085"/>
                <a:gd name="T92" fmla="*/ 1424 w 1607"/>
                <a:gd name="T93" fmla="*/ 56 h 1085"/>
                <a:gd name="T94" fmla="*/ 1378 w 1607"/>
                <a:gd name="T95" fmla="*/ 0 h 1085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1607"/>
                <a:gd name="T145" fmla="*/ 0 h 1085"/>
                <a:gd name="T146" fmla="*/ 0 w 1607"/>
                <a:gd name="T147" fmla="*/ 0 h 10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7" h="1085">
                  <a:moveTo>
                    <a:pt x="0" y="929"/>
                  </a:moveTo>
                  <a:lnTo>
                    <a:pt x="40" y="941"/>
                  </a:lnTo>
                  <a:lnTo>
                    <a:pt x="148" y="966"/>
                  </a:lnTo>
                  <a:lnTo>
                    <a:pt x="305" y="1000"/>
                  </a:lnTo>
                  <a:lnTo>
                    <a:pt x="399" y="1019"/>
                  </a:lnTo>
                  <a:lnTo>
                    <a:pt x="501" y="1037"/>
                  </a:lnTo>
                  <a:lnTo>
                    <a:pt x="608" y="1052"/>
                  </a:lnTo>
                  <a:lnTo>
                    <a:pt x="718" y="1067"/>
                  </a:lnTo>
                  <a:lnTo>
                    <a:pt x="827" y="1077"/>
                  </a:lnTo>
                  <a:lnTo>
                    <a:pt x="937" y="1083"/>
                  </a:lnTo>
                  <a:lnTo>
                    <a:pt x="991" y="1085"/>
                  </a:lnTo>
                  <a:lnTo>
                    <a:pt x="1044" y="1085"/>
                  </a:lnTo>
                  <a:lnTo>
                    <a:pt x="1096" y="1083"/>
                  </a:lnTo>
                  <a:lnTo>
                    <a:pt x="1146" y="1079"/>
                  </a:lnTo>
                  <a:lnTo>
                    <a:pt x="1194" y="1073"/>
                  </a:lnTo>
                  <a:lnTo>
                    <a:pt x="1240" y="1065"/>
                  </a:lnTo>
                  <a:lnTo>
                    <a:pt x="1284" y="1058"/>
                  </a:lnTo>
                  <a:lnTo>
                    <a:pt x="1327" y="1046"/>
                  </a:lnTo>
                  <a:lnTo>
                    <a:pt x="1338" y="1042"/>
                  </a:lnTo>
                  <a:lnTo>
                    <a:pt x="1371" y="1031"/>
                  </a:lnTo>
                  <a:lnTo>
                    <a:pt x="1392" y="1019"/>
                  </a:lnTo>
                  <a:lnTo>
                    <a:pt x="1415" y="1008"/>
                  </a:lnTo>
                  <a:lnTo>
                    <a:pt x="1444" y="990"/>
                  </a:lnTo>
                  <a:lnTo>
                    <a:pt x="1469" y="971"/>
                  </a:lnTo>
                  <a:lnTo>
                    <a:pt x="1496" y="950"/>
                  </a:lnTo>
                  <a:lnTo>
                    <a:pt x="1520" y="923"/>
                  </a:lnTo>
                  <a:lnTo>
                    <a:pt x="1544" y="893"/>
                  </a:lnTo>
                  <a:lnTo>
                    <a:pt x="1565" y="854"/>
                  </a:lnTo>
                  <a:lnTo>
                    <a:pt x="1582" y="814"/>
                  </a:lnTo>
                  <a:lnTo>
                    <a:pt x="1590" y="791"/>
                  </a:lnTo>
                  <a:lnTo>
                    <a:pt x="1595" y="768"/>
                  </a:lnTo>
                  <a:lnTo>
                    <a:pt x="1601" y="743"/>
                  </a:lnTo>
                  <a:lnTo>
                    <a:pt x="1605" y="716"/>
                  </a:lnTo>
                  <a:lnTo>
                    <a:pt x="1607" y="689"/>
                  </a:lnTo>
                  <a:lnTo>
                    <a:pt x="1607" y="660"/>
                  </a:lnTo>
                  <a:lnTo>
                    <a:pt x="1607" y="643"/>
                  </a:lnTo>
                  <a:lnTo>
                    <a:pt x="1607" y="599"/>
                  </a:lnTo>
                  <a:lnTo>
                    <a:pt x="1599" y="530"/>
                  </a:lnTo>
                  <a:lnTo>
                    <a:pt x="1593" y="487"/>
                  </a:lnTo>
                  <a:lnTo>
                    <a:pt x="1586" y="441"/>
                  </a:lnTo>
                  <a:lnTo>
                    <a:pt x="1574" y="391"/>
                  </a:lnTo>
                  <a:lnTo>
                    <a:pt x="1559" y="340"/>
                  </a:lnTo>
                  <a:lnTo>
                    <a:pt x="1542" y="282"/>
                  </a:lnTo>
                  <a:lnTo>
                    <a:pt x="1519" y="226"/>
                  </a:lnTo>
                  <a:lnTo>
                    <a:pt x="1492" y="171"/>
                  </a:lnTo>
                  <a:lnTo>
                    <a:pt x="1461" y="113"/>
                  </a:lnTo>
                  <a:lnTo>
                    <a:pt x="1424" y="56"/>
                  </a:lnTo>
                  <a:lnTo>
                    <a:pt x="1378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フリーフォーム 21"/>
            <p:cNvSpPr>
              <a:spLocks/>
            </p:cNvSpPr>
            <p:nvPr/>
          </p:nvSpPr>
          <p:spPr bwMode="auto">
            <a:xfrm>
              <a:off x="2082" y="2032"/>
              <a:ext cx="1595" cy="657"/>
            </a:xfrm>
            <a:custGeom>
              <a:avLst/>
              <a:gdLst>
                <a:gd name="T0" fmla="*/ 0 w 1620"/>
                <a:gd name="T1" fmla="*/ 584 h 657"/>
                <a:gd name="T2" fmla="*/ 29 w 1620"/>
                <a:gd name="T3" fmla="*/ 590 h 657"/>
                <a:gd name="T4" fmla="*/ 109 w 1620"/>
                <a:gd name="T5" fmla="*/ 605 h 657"/>
                <a:gd name="T6" fmla="*/ 234 w 1620"/>
                <a:gd name="T7" fmla="*/ 624 h 657"/>
                <a:gd name="T8" fmla="*/ 303 w 1620"/>
                <a:gd name="T9" fmla="*/ 634 h 657"/>
                <a:gd name="T10" fmla="*/ 382 w 1620"/>
                <a:gd name="T11" fmla="*/ 642 h 657"/>
                <a:gd name="T12" fmla="*/ 468 w 1620"/>
                <a:gd name="T13" fmla="*/ 649 h 657"/>
                <a:gd name="T14" fmla="*/ 557 w 1620"/>
                <a:gd name="T15" fmla="*/ 653 h 657"/>
                <a:gd name="T16" fmla="*/ 651 w 1620"/>
                <a:gd name="T17" fmla="*/ 657 h 657"/>
                <a:gd name="T18" fmla="*/ 743 w 1620"/>
                <a:gd name="T19" fmla="*/ 655 h 657"/>
                <a:gd name="T20" fmla="*/ 835 w 1620"/>
                <a:gd name="T21" fmla="*/ 651 h 657"/>
                <a:gd name="T22" fmla="*/ 927 w 1620"/>
                <a:gd name="T23" fmla="*/ 643 h 657"/>
                <a:gd name="T24" fmla="*/ 1017 w 1620"/>
                <a:gd name="T25" fmla="*/ 630 h 657"/>
                <a:gd name="T26" fmla="*/ 1062 w 1620"/>
                <a:gd name="T27" fmla="*/ 620 h 657"/>
                <a:gd name="T28" fmla="*/ 1104 w 1620"/>
                <a:gd name="T29" fmla="*/ 611 h 657"/>
                <a:gd name="T30" fmla="*/ 1117 w 1620"/>
                <a:gd name="T31" fmla="*/ 607 h 657"/>
                <a:gd name="T32" fmla="*/ 1156 w 1620"/>
                <a:gd name="T33" fmla="*/ 597 h 657"/>
                <a:gd name="T34" fmla="*/ 1213 w 1620"/>
                <a:gd name="T35" fmla="*/ 576 h 657"/>
                <a:gd name="T36" fmla="*/ 1246 w 1620"/>
                <a:gd name="T37" fmla="*/ 563 h 657"/>
                <a:gd name="T38" fmla="*/ 1280 w 1620"/>
                <a:gd name="T39" fmla="*/ 547 h 657"/>
                <a:gd name="T40" fmla="*/ 1319 w 1620"/>
                <a:gd name="T41" fmla="*/ 528 h 657"/>
                <a:gd name="T42" fmla="*/ 1355 w 1620"/>
                <a:gd name="T43" fmla="*/ 507 h 657"/>
                <a:gd name="T44" fmla="*/ 1394 w 1620"/>
                <a:gd name="T45" fmla="*/ 482 h 657"/>
                <a:gd name="T46" fmla="*/ 1434 w 1620"/>
                <a:gd name="T47" fmla="*/ 451 h 657"/>
                <a:gd name="T48" fmla="*/ 1471 w 1620"/>
                <a:gd name="T49" fmla="*/ 419 h 657"/>
                <a:gd name="T50" fmla="*/ 1503 w 1620"/>
                <a:gd name="T51" fmla="*/ 380 h 657"/>
                <a:gd name="T52" fmla="*/ 1536 w 1620"/>
                <a:gd name="T53" fmla="*/ 338 h 657"/>
                <a:gd name="T54" fmla="*/ 1549 w 1620"/>
                <a:gd name="T55" fmla="*/ 317 h 657"/>
                <a:gd name="T56" fmla="*/ 1563 w 1620"/>
                <a:gd name="T57" fmla="*/ 294 h 657"/>
                <a:gd name="T58" fmla="*/ 1572 w 1620"/>
                <a:gd name="T59" fmla="*/ 265 h 657"/>
                <a:gd name="T60" fmla="*/ 1582 w 1620"/>
                <a:gd name="T61" fmla="*/ 235 h 657"/>
                <a:gd name="T62" fmla="*/ 1593 w 1620"/>
                <a:gd name="T63" fmla="*/ 196 h 657"/>
                <a:gd name="T64" fmla="*/ 1605 w 1620"/>
                <a:gd name="T65" fmla="*/ 150 h 657"/>
                <a:gd name="T66" fmla="*/ 1615 w 1620"/>
                <a:gd name="T67" fmla="*/ 102 h 657"/>
                <a:gd name="T68" fmla="*/ 1620 w 1620"/>
                <a:gd name="T69" fmla="*/ 52 h 657"/>
                <a:gd name="T70" fmla="*/ 1620 w 1620"/>
                <a:gd name="T71" fmla="*/ 25 h 657"/>
                <a:gd name="T72" fmla="*/ 1620 w 1620"/>
                <a:gd name="T73" fmla="*/ 0 h 657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w 1620"/>
                <a:gd name="T112" fmla="*/ 0 h 657"/>
                <a:gd name="T113" fmla="*/ 0 w 1620"/>
                <a:gd name="T114" fmla="*/ 0 h 6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20" h="657">
                  <a:moveTo>
                    <a:pt x="0" y="584"/>
                  </a:moveTo>
                  <a:lnTo>
                    <a:pt x="29" y="590"/>
                  </a:lnTo>
                  <a:lnTo>
                    <a:pt x="109" y="605"/>
                  </a:lnTo>
                  <a:lnTo>
                    <a:pt x="234" y="624"/>
                  </a:lnTo>
                  <a:lnTo>
                    <a:pt x="303" y="634"/>
                  </a:lnTo>
                  <a:lnTo>
                    <a:pt x="382" y="642"/>
                  </a:lnTo>
                  <a:lnTo>
                    <a:pt x="468" y="649"/>
                  </a:lnTo>
                  <a:lnTo>
                    <a:pt x="557" y="653"/>
                  </a:lnTo>
                  <a:lnTo>
                    <a:pt x="651" y="657"/>
                  </a:lnTo>
                  <a:lnTo>
                    <a:pt x="743" y="655"/>
                  </a:lnTo>
                  <a:lnTo>
                    <a:pt x="835" y="651"/>
                  </a:lnTo>
                  <a:lnTo>
                    <a:pt x="927" y="643"/>
                  </a:lnTo>
                  <a:lnTo>
                    <a:pt x="1017" y="630"/>
                  </a:lnTo>
                  <a:lnTo>
                    <a:pt x="1062" y="620"/>
                  </a:lnTo>
                  <a:lnTo>
                    <a:pt x="1104" y="611"/>
                  </a:lnTo>
                  <a:lnTo>
                    <a:pt x="1117" y="607"/>
                  </a:lnTo>
                  <a:lnTo>
                    <a:pt x="1156" y="597"/>
                  </a:lnTo>
                  <a:lnTo>
                    <a:pt x="1213" y="576"/>
                  </a:lnTo>
                  <a:lnTo>
                    <a:pt x="1246" y="563"/>
                  </a:lnTo>
                  <a:lnTo>
                    <a:pt x="1280" y="547"/>
                  </a:lnTo>
                  <a:lnTo>
                    <a:pt x="1319" y="528"/>
                  </a:lnTo>
                  <a:lnTo>
                    <a:pt x="1355" y="507"/>
                  </a:lnTo>
                  <a:lnTo>
                    <a:pt x="1394" y="482"/>
                  </a:lnTo>
                  <a:lnTo>
                    <a:pt x="1434" y="451"/>
                  </a:lnTo>
                  <a:lnTo>
                    <a:pt x="1471" y="419"/>
                  </a:lnTo>
                  <a:lnTo>
                    <a:pt x="1503" y="380"/>
                  </a:lnTo>
                  <a:lnTo>
                    <a:pt x="1536" y="338"/>
                  </a:lnTo>
                  <a:lnTo>
                    <a:pt x="1549" y="317"/>
                  </a:lnTo>
                  <a:lnTo>
                    <a:pt x="1563" y="294"/>
                  </a:lnTo>
                  <a:lnTo>
                    <a:pt x="1572" y="265"/>
                  </a:lnTo>
                  <a:lnTo>
                    <a:pt x="1582" y="235"/>
                  </a:lnTo>
                  <a:lnTo>
                    <a:pt x="1593" y="196"/>
                  </a:lnTo>
                  <a:lnTo>
                    <a:pt x="1605" y="150"/>
                  </a:lnTo>
                  <a:lnTo>
                    <a:pt x="1615" y="102"/>
                  </a:lnTo>
                  <a:lnTo>
                    <a:pt x="1620" y="52"/>
                  </a:lnTo>
                  <a:lnTo>
                    <a:pt x="1620" y="25"/>
                  </a:lnTo>
                  <a:lnTo>
                    <a:pt x="1620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フリーフォーム 22"/>
            <p:cNvSpPr>
              <a:spLocks/>
            </p:cNvSpPr>
            <p:nvPr/>
          </p:nvSpPr>
          <p:spPr bwMode="auto">
            <a:xfrm>
              <a:off x="2500" y="1608"/>
              <a:ext cx="1142" cy="1125"/>
            </a:xfrm>
            <a:custGeom>
              <a:avLst/>
              <a:gdLst>
                <a:gd name="T0" fmla="*/ 0 w 1142"/>
                <a:gd name="T1" fmla="*/ 1144 h 1146"/>
                <a:gd name="T2" fmla="*/ 36 w 1142"/>
                <a:gd name="T3" fmla="*/ 1146 h 1146"/>
                <a:gd name="T4" fmla="*/ 132 w 1142"/>
                <a:gd name="T5" fmla="*/ 1144 h 1146"/>
                <a:gd name="T6" fmla="*/ 200 w 1142"/>
                <a:gd name="T7" fmla="*/ 1142 h 1146"/>
                <a:gd name="T8" fmla="*/ 274 w 1142"/>
                <a:gd name="T9" fmla="*/ 1136 h 1146"/>
                <a:gd name="T10" fmla="*/ 355 w 1142"/>
                <a:gd name="T11" fmla="*/ 1131 h 1146"/>
                <a:gd name="T12" fmla="*/ 438 w 1142"/>
                <a:gd name="T13" fmla="*/ 1119 h 1146"/>
                <a:gd name="T14" fmla="*/ 526 w 1142"/>
                <a:gd name="T15" fmla="*/ 1106 h 1146"/>
                <a:gd name="T16" fmla="*/ 614 w 1142"/>
                <a:gd name="T17" fmla="*/ 1087 h 1146"/>
                <a:gd name="T18" fmla="*/ 658 w 1142"/>
                <a:gd name="T19" fmla="*/ 1075 h 1146"/>
                <a:gd name="T20" fmla="*/ 701 w 1142"/>
                <a:gd name="T21" fmla="*/ 1064 h 1146"/>
                <a:gd name="T22" fmla="*/ 743 w 1142"/>
                <a:gd name="T23" fmla="*/ 1050 h 1146"/>
                <a:gd name="T24" fmla="*/ 783 w 1142"/>
                <a:gd name="T25" fmla="*/ 1035 h 1146"/>
                <a:gd name="T26" fmla="*/ 822 w 1142"/>
                <a:gd name="T27" fmla="*/ 1017 h 1146"/>
                <a:gd name="T28" fmla="*/ 860 w 1142"/>
                <a:gd name="T29" fmla="*/ 998 h 1146"/>
                <a:gd name="T30" fmla="*/ 895 w 1142"/>
                <a:gd name="T31" fmla="*/ 979 h 1146"/>
                <a:gd name="T32" fmla="*/ 927 w 1142"/>
                <a:gd name="T33" fmla="*/ 958 h 1146"/>
                <a:gd name="T34" fmla="*/ 958 w 1142"/>
                <a:gd name="T35" fmla="*/ 935 h 1146"/>
                <a:gd name="T36" fmla="*/ 985 w 1142"/>
                <a:gd name="T37" fmla="*/ 910 h 1146"/>
                <a:gd name="T38" fmla="*/ 1012 w 1142"/>
                <a:gd name="T39" fmla="*/ 883 h 1146"/>
                <a:gd name="T40" fmla="*/ 1033 w 1142"/>
                <a:gd name="T41" fmla="*/ 852 h 1146"/>
                <a:gd name="T42" fmla="*/ 1040 w 1142"/>
                <a:gd name="T43" fmla="*/ 841 h 1146"/>
                <a:gd name="T44" fmla="*/ 1060 w 1142"/>
                <a:gd name="T45" fmla="*/ 808 h 1146"/>
                <a:gd name="T46" fmla="*/ 1073 w 1142"/>
                <a:gd name="T47" fmla="*/ 783 h 1146"/>
                <a:gd name="T48" fmla="*/ 1085 w 1142"/>
                <a:gd name="T49" fmla="*/ 751 h 1146"/>
                <a:gd name="T50" fmla="*/ 1098 w 1142"/>
                <a:gd name="T51" fmla="*/ 712 h 1146"/>
                <a:gd name="T52" fmla="*/ 1112 w 1142"/>
                <a:gd name="T53" fmla="*/ 664 h 1146"/>
                <a:gd name="T54" fmla="*/ 1123 w 1142"/>
                <a:gd name="T55" fmla="*/ 610 h 1146"/>
                <a:gd name="T56" fmla="*/ 1133 w 1142"/>
                <a:gd name="T57" fmla="*/ 551 h 1146"/>
                <a:gd name="T58" fmla="*/ 1140 w 1142"/>
                <a:gd name="T59" fmla="*/ 482 h 1146"/>
                <a:gd name="T60" fmla="*/ 1142 w 1142"/>
                <a:gd name="T61" fmla="*/ 403 h 1146"/>
                <a:gd name="T62" fmla="*/ 1142 w 1142"/>
                <a:gd name="T63" fmla="*/ 317 h 1146"/>
                <a:gd name="T64" fmla="*/ 1136 w 1142"/>
                <a:gd name="T65" fmla="*/ 219 h 1146"/>
                <a:gd name="T66" fmla="*/ 1127 w 1142"/>
                <a:gd name="T67" fmla="*/ 115 h 1146"/>
                <a:gd name="T68" fmla="*/ 1110 w 1142"/>
                <a:gd name="T69" fmla="*/ 0 h 1146"/>
                <a:gd name="T70" fmla="*/ 0 1 256"/>
                <a:gd name="T71" fmla="*/ 0 1 256"/>
                <a:gd name="T72" fmla="*/ 0 1 256"/>
                <a:gd name="T73" fmla="*/ 0 1 256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w 1142"/>
                <a:gd name="T106" fmla="*/ 0 h 1146"/>
                <a:gd name="T107" fmla="*/ 0 w 1142"/>
                <a:gd name="T108" fmla="*/ 0 h 11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2" h="1146">
                  <a:moveTo>
                    <a:pt x="0" y="1144"/>
                  </a:moveTo>
                  <a:lnTo>
                    <a:pt x="36" y="1146"/>
                  </a:lnTo>
                  <a:lnTo>
                    <a:pt x="132" y="1144"/>
                  </a:lnTo>
                  <a:lnTo>
                    <a:pt x="200" y="1142"/>
                  </a:lnTo>
                  <a:lnTo>
                    <a:pt x="274" y="1136"/>
                  </a:lnTo>
                  <a:lnTo>
                    <a:pt x="355" y="1131"/>
                  </a:lnTo>
                  <a:lnTo>
                    <a:pt x="438" y="1119"/>
                  </a:lnTo>
                  <a:lnTo>
                    <a:pt x="526" y="1106"/>
                  </a:lnTo>
                  <a:lnTo>
                    <a:pt x="614" y="1087"/>
                  </a:lnTo>
                  <a:lnTo>
                    <a:pt x="658" y="1075"/>
                  </a:lnTo>
                  <a:lnTo>
                    <a:pt x="701" y="1064"/>
                  </a:lnTo>
                  <a:lnTo>
                    <a:pt x="743" y="1050"/>
                  </a:lnTo>
                  <a:lnTo>
                    <a:pt x="783" y="1035"/>
                  </a:lnTo>
                  <a:lnTo>
                    <a:pt x="822" y="1017"/>
                  </a:lnTo>
                  <a:lnTo>
                    <a:pt x="860" y="998"/>
                  </a:lnTo>
                  <a:lnTo>
                    <a:pt x="895" y="979"/>
                  </a:lnTo>
                  <a:lnTo>
                    <a:pt x="927" y="958"/>
                  </a:lnTo>
                  <a:lnTo>
                    <a:pt x="958" y="935"/>
                  </a:lnTo>
                  <a:lnTo>
                    <a:pt x="985" y="910"/>
                  </a:lnTo>
                  <a:lnTo>
                    <a:pt x="1012" y="883"/>
                  </a:lnTo>
                  <a:lnTo>
                    <a:pt x="1033" y="852"/>
                  </a:lnTo>
                  <a:lnTo>
                    <a:pt x="1040" y="841"/>
                  </a:lnTo>
                  <a:lnTo>
                    <a:pt x="1060" y="808"/>
                  </a:lnTo>
                  <a:lnTo>
                    <a:pt x="1073" y="783"/>
                  </a:lnTo>
                  <a:lnTo>
                    <a:pt x="1085" y="751"/>
                  </a:lnTo>
                  <a:lnTo>
                    <a:pt x="1098" y="712"/>
                  </a:lnTo>
                  <a:lnTo>
                    <a:pt x="1112" y="664"/>
                  </a:lnTo>
                  <a:lnTo>
                    <a:pt x="1123" y="610"/>
                  </a:lnTo>
                  <a:lnTo>
                    <a:pt x="1133" y="551"/>
                  </a:lnTo>
                  <a:lnTo>
                    <a:pt x="1140" y="482"/>
                  </a:lnTo>
                  <a:lnTo>
                    <a:pt x="1142" y="403"/>
                  </a:lnTo>
                  <a:lnTo>
                    <a:pt x="1142" y="317"/>
                  </a:lnTo>
                  <a:lnTo>
                    <a:pt x="1136" y="219"/>
                  </a:lnTo>
                  <a:lnTo>
                    <a:pt x="1127" y="115"/>
                  </a:lnTo>
                  <a:lnTo>
                    <a:pt x="1110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フリーフォーム 23"/>
            <p:cNvSpPr>
              <a:spLocks/>
            </p:cNvSpPr>
            <p:nvPr/>
          </p:nvSpPr>
          <p:spPr bwMode="auto">
            <a:xfrm>
              <a:off x="3381" y="1608"/>
              <a:ext cx="296" cy="246"/>
            </a:xfrm>
            <a:custGeom>
              <a:avLst/>
              <a:gdLst>
                <a:gd name="T0" fmla="*/ 0 w 309"/>
                <a:gd name="T1" fmla="*/ 0 h 263"/>
                <a:gd name="T2" fmla="*/ 39 w 309"/>
                <a:gd name="T3" fmla="*/ 19 h 263"/>
                <a:gd name="T4" fmla="*/ 79 w 309"/>
                <a:gd name="T5" fmla="*/ 42 h 263"/>
                <a:gd name="T6" fmla="*/ 131 w 309"/>
                <a:gd name="T7" fmla="*/ 73 h 263"/>
                <a:gd name="T8" fmla="*/ 156 w 309"/>
                <a:gd name="T9" fmla="*/ 90 h 263"/>
                <a:gd name="T10" fmla="*/ 183 w 309"/>
                <a:gd name="T11" fmla="*/ 111 h 263"/>
                <a:gd name="T12" fmla="*/ 209 w 309"/>
                <a:gd name="T13" fmla="*/ 132 h 263"/>
                <a:gd name="T14" fmla="*/ 232 w 309"/>
                <a:gd name="T15" fmla="*/ 155 h 263"/>
                <a:gd name="T16" fmla="*/ 257 w 309"/>
                <a:gd name="T17" fmla="*/ 180 h 263"/>
                <a:gd name="T18" fmla="*/ 277 w 309"/>
                <a:gd name="T19" fmla="*/ 205 h 263"/>
                <a:gd name="T20" fmla="*/ 296 w 309"/>
                <a:gd name="T21" fmla="*/ 234 h 263"/>
                <a:gd name="T22" fmla="*/ 309 w 309"/>
                <a:gd name="T23" fmla="*/ 263 h 263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1 256"/>
                <a:gd name="T34" fmla="*/ 0 1 256"/>
                <a:gd name="T35" fmla="*/ 0 1 256"/>
                <a:gd name="T36" fmla="*/ 0 w 309"/>
                <a:gd name="T37" fmla="*/ 0 h 263"/>
                <a:gd name="T38" fmla="*/ 0 w 309"/>
                <a:gd name="T39" fmla="*/ 0 h 2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9" h="263">
                  <a:moveTo>
                    <a:pt x="0" y="0"/>
                  </a:moveTo>
                  <a:lnTo>
                    <a:pt x="39" y="19"/>
                  </a:lnTo>
                  <a:lnTo>
                    <a:pt x="79" y="42"/>
                  </a:lnTo>
                  <a:lnTo>
                    <a:pt x="131" y="73"/>
                  </a:lnTo>
                  <a:lnTo>
                    <a:pt x="156" y="90"/>
                  </a:lnTo>
                  <a:lnTo>
                    <a:pt x="183" y="111"/>
                  </a:lnTo>
                  <a:lnTo>
                    <a:pt x="209" y="132"/>
                  </a:lnTo>
                  <a:lnTo>
                    <a:pt x="232" y="155"/>
                  </a:lnTo>
                  <a:lnTo>
                    <a:pt x="257" y="180"/>
                  </a:lnTo>
                  <a:lnTo>
                    <a:pt x="277" y="205"/>
                  </a:lnTo>
                  <a:lnTo>
                    <a:pt x="296" y="234"/>
                  </a:lnTo>
                  <a:lnTo>
                    <a:pt x="309" y="263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フリーフォーム 24"/>
            <p:cNvSpPr>
              <a:spLocks/>
            </p:cNvSpPr>
            <p:nvPr/>
          </p:nvSpPr>
          <p:spPr bwMode="auto">
            <a:xfrm>
              <a:off x="2079" y="2576"/>
              <a:ext cx="951" cy="157"/>
            </a:xfrm>
            <a:custGeom>
              <a:avLst/>
              <a:gdLst>
                <a:gd name="T0" fmla="*/ 0 w 960"/>
                <a:gd name="T1" fmla="*/ 0 h 157"/>
                <a:gd name="T2" fmla="*/ 98 w 960"/>
                <a:gd name="T3" fmla="*/ 27 h 157"/>
                <a:gd name="T4" fmla="*/ 209 w 960"/>
                <a:gd name="T5" fmla="*/ 53 h 157"/>
                <a:gd name="T6" fmla="*/ 340 w 960"/>
                <a:gd name="T7" fmla="*/ 84 h 157"/>
                <a:gd name="T8" fmla="*/ 493 w 960"/>
                <a:gd name="T9" fmla="*/ 113 h 157"/>
                <a:gd name="T10" fmla="*/ 572 w 960"/>
                <a:gd name="T11" fmla="*/ 126 h 157"/>
                <a:gd name="T12" fmla="*/ 654 w 960"/>
                <a:gd name="T13" fmla="*/ 138 h 157"/>
                <a:gd name="T14" fmla="*/ 735 w 960"/>
                <a:gd name="T15" fmla="*/ 146 h 157"/>
                <a:gd name="T16" fmla="*/ 812 w 960"/>
                <a:gd name="T17" fmla="*/ 153 h 157"/>
                <a:gd name="T18" fmla="*/ 887 w 960"/>
                <a:gd name="T19" fmla="*/ 157 h 157"/>
                <a:gd name="T20" fmla="*/ 960 w 960"/>
                <a:gd name="T21" fmla="*/ 155 h 157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960"/>
                <a:gd name="T34" fmla="*/ 0 h 157"/>
                <a:gd name="T35" fmla="*/ 0 w 960"/>
                <a:gd name="T36" fmla="*/ 0 h 1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0" h="157">
                  <a:moveTo>
                    <a:pt x="0" y="0"/>
                  </a:moveTo>
                  <a:lnTo>
                    <a:pt x="98" y="27"/>
                  </a:lnTo>
                  <a:lnTo>
                    <a:pt x="209" y="53"/>
                  </a:lnTo>
                  <a:lnTo>
                    <a:pt x="340" y="84"/>
                  </a:lnTo>
                  <a:lnTo>
                    <a:pt x="493" y="113"/>
                  </a:lnTo>
                  <a:lnTo>
                    <a:pt x="572" y="126"/>
                  </a:lnTo>
                  <a:lnTo>
                    <a:pt x="654" y="138"/>
                  </a:lnTo>
                  <a:lnTo>
                    <a:pt x="735" y="146"/>
                  </a:lnTo>
                  <a:lnTo>
                    <a:pt x="812" y="153"/>
                  </a:lnTo>
                  <a:lnTo>
                    <a:pt x="887" y="157"/>
                  </a:lnTo>
                  <a:lnTo>
                    <a:pt x="960" y="155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タイトル プレースホルダー 13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prstGeom prst="rect">
            <a:avLst/>
          </a:prstGeom>
          <a:effectLst>
            <a:softEdge rad="12700"/>
          </a:effectLst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601170"/>
            <a:ext cx="8229600" cy="468535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8072430" y="5827532"/>
            <a:ext cx="1071570" cy="1036602"/>
            <a:chOff x="6357950" y="5000636"/>
            <a:chExt cx="1071570" cy="1036602"/>
          </a:xfrm>
          <a:solidFill>
            <a:schemeClr val="accent1">
              <a:alpha val="30000"/>
            </a:schemeClr>
          </a:solidFill>
        </p:grpSpPr>
        <p:sp>
          <p:nvSpPr>
            <p:cNvPr id="33" name="フリーフォーム 32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フリーフォーム 33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フリーフォーム 34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1" sz="4400" baseline="0">
          <a:ln>
            <a:noFill/>
          </a:ln>
          <a:solidFill>
            <a:schemeClr val="tx2"/>
          </a:solidFill>
          <a:effectLst>
            <a:glow rad="101600">
              <a:schemeClr val="bg2">
                <a:tint val="20000"/>
                <a:alpha val="60000"/>
              </a:schemeClr>
            </a:glow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rgbClr val="C00000"/>
        </a:buClr>
        <a:buSzPct val="80000"/>
        <a:buFont typeface="Wingdings"/>
        <a:buChar char="l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rgbClr val="C00000"/>
        </a:buClr>
        <a:buSzPct val="65000"/>
        <a:buFont typeface="Wingdings"/>
        <a:buChar char="l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rgbClr val="C00000"/>
        </a:buClr>
        <a:buSzPct val="60000"/>
        <a:buFont typeface="Wingdings"/>
        <a:buChar char="l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"/>
        <a:buChar char="l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55000"/>
        <a:buFont typeface="Wingdings"/>
        <a:buChar char="l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l"/>
        <a:defRPr kumimoji="1" sz="190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1D78D-1138-47FC-AC83-D00A3A3CCD72}" type="datetimeFigureOut">
              <a:rPr kumimoji="1" lang="ja-JP" altLang="en-US" smtClean="0"/>
              <a:t>2016/4/7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7697E-286D-4837-BF0B-EE2B0B76C4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31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>
            <a:duotone>
              <a:schemeClr val="bg2">
                <a:tint val="95000"/>
                <a:shade val="18000"/>
                <a:hueMod val="100000"/>
                <a:satMod val="275000"/>
              </a:schemeClr>
              <a:schemeClr val="bg2">
                <a:tint val="47000"/>
                <a:shade val="100000"/>
                <a:hueMod val="100000"/>
                <a:satMod val="375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7848872" cy="2763738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>
                <a:solidFill>
                  <a:schemeClr val="tx2">
                    <a:lumMod val="75000"/>
                  </a:schemeClr>
                </a:solidFill>
              </a:rPr>
              <a:t>共生社会創造に向けた</a:t>
            </a:r>
            <a:r>
              <a:rPr lang="ja-JP" altLang="en-US" sz="3200" dirty="0">
                <a:solidFill>
                  <a:schemeClr val="tx2">
                    <a:lumMod val="75000"/>
                  </a:schemeClr>
                </a:solidFill>
              </a:rPr>
              <a:t>民進党</a:t>
            </a:r>
            <a:r>
              <a:rPr kumimoji="1" lang="ja-JP" altLang="en-US" sz="3200" dirty="0" smtClean="0">
                <a:solidFill>
                  <a:schemeClr val="tx2">
                    <a:lumMod val="75000"/>
                  </a:schemeClr>
                </a:solidFill>
              </a:rPr>
              <a:t>１１の提案</a:t>
            </a:r>
            <a:r>
              <a:rPr kumimoji="1" lang="en-US" altLang="ja-JP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kumimoji="1" lang="en-US" altLang="ja-JP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kumimoji="1" lang="ja-JP" altLang="en-US" sz="3200" dirty="0" smtClean="0">
                <a:solidFill>
                  <a:schemeClr val="tx2">
                    <a:lumMod val="75000"/>
                  </a:schemeClr>
                </a:solidFill>
              </a:rPr>
              <a:t>（共生イレブン）</a:t>
            </a:r>
            <a:r>
              <a:rPr kumimoji="1" lang="en-US" altLang="ja-JP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kumimoji="1" lang="en-US" altLang="ja-JP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kumimoji="1" lang="en-US" altLang="ja-JP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kumimoji="1" lang="en-US" altLang="ja-JP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ja-JP" altLang="en-US" sz="2400" dirty="0" smtClean="0">
                <a:solidFill>
                  <a:schemeClr val="tx2">
                    <a:lumMod val="75000"/>
                  </a:schemeClr>
                </a:solidFill>
              </a:rPr>
              <a:t>「最終とりまとめ」より抜粋した１１の重点政策</a:t>
            </a:r>
            <a:endParaRPr kumimoji="1" lang="ja-JP" alt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1640" y="5229200"/>
            <a:ext cx="6400800" cy="766936"/>
          </a:xfrm>
        </p:spPr>
        <p:txBody>
          <a:bodyPr/>
          <a:lstStyle/>
          <a:p>
            <a:r>
              <a:rPr kumimoji="1" lang="ja-JP" altLang="en-US" dirty="0" smtClean="0"/>
              <a:t>民進党共生社会創造本部</a:t>
            </a:r>
            <a:endParaRPr kumimoji="1"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408690"/>
            <a:ext cx="2044646" cy="204464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49" y="402669"/>
            <a:ext cx="1951182" cy="69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2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lang="ja-JP" altLang="en-US" sz="4000" dirty="0" smtClean="0"/>
              <a:t>有期雇用の入り口規制を導入する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8984" y="1700808"/>
            <a:ext cx="8429480" cy="864096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ts val="2800"/>
              </a:lnSpc>
              <a:buNone/>
            </a:pPr>
            <a:r>
              <a:rPr kumimoji="1" lang="ja-JP" altLang="en-US" sz="2400" dirty="0" smtClean="0">
                <a:solidFill>
                  <a:schemeClr val="accent3">
                    <a:lumMod val="50000"/>
                  </a:schemeClr>
                </a:solidFill>
              </a:rPr>
              <a:t>現在、有期雇用（期間の定めがある雇用）に対する法律上の制限はなく、会社は自由に有期で人を雇うことができる。</a:t>
            </a:r>
            <a:endParaRPr kumimoji="1" lang="en-US" altLang="ja-JP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310482"/>
            <a:ext cx="676875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共生イレブン　</a:t>
            </a:r>
            <a:r>
              <a:rPr lang="ja-JP" altLang="en-US" sz="2400" dirty="0" smtClean="0">
                <a:latin typeface="+mj-ea"/>
                <a:ea typeface="+mj-ea"/>
              </a:rPr>
              <a:t>３（雇用格差の壁を打ち破る）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3858032" y="2636912"/>
            <a:ext cx="79208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471384" y="3573016"/>
            <a:ext cx="8429480" cy="2880320"/>
          </a:xfrm>
          <a:prstGeom prst="rect">
            <a:avLst/>
          </a:prstGeom>
          <a:noFill/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rgbClr val="C00000"/>
              </a:buClr>
              <a:buSzPct val="80000"/>
              <a:buFont typeface="Wingdings"/>
              <a:buChar char="l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rgbClr val="C00000"/>
              </a:buClr>
              <a:buSzPct val="65000"/>
              <a:buFont typeface="Wingdings"/>
              <a:buChar char="l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rgbClr val="C00000"/>
              </a:buClr>
              <a:buSzPct val="60000"/>
              <a:buFont typeface="Wingdings"/>
              <a:buChar char="l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/>
              <a:buChar char="l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5000"/>
              <a:buFont typeface="Wingdings"/>
              <a:buChar char="l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/>
              <a:buChar char="l"/>
              <a:defRPr kumimoji="1" sz="1900">
                <a:solidFill>
                  <a:schemeClr val="accent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"/>
              <a:buChar char="l"/>
              <a:defRPr kumimoji="1" lang="ja-JP" altLang="en-US" sz="1600" smtClean="0">
                <a:solidFill>
                  <a:schemeClr val="accent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"/>
              <a:buChar char="l"/>
              <a:defRPr kumimoji="1" lang="ja-JP" altLang="en-US" sz="1600" smtClean="0">
                <a:solidFill>
                  <a:schemeClr val="accent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"/>
              <a:buChar char="l"/>
              <a:defRPr kumimoji="1" lang="ja-JP" altLang="en-US" sz="1600" smtClean="0">
                <a:solidFill>
                  <a:schemeClr val="accent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600"/>
              </a:lnSpc>
              <a:buFont typeface="Wingdings"/>
              <a:buNone/>
            </a:pPr>
            <a:r>
              <a:rPr lang="ja-JP" altLang="en-US" sz="2800" kern="0" dirty="0" smtClean="0">
                <a:solidFill>
                  <a:schemeClr val="accent3">
                    <a:lumMod val="50000"/>
                  </a:schemeClr>
                </a:solidFill>
              </a:rPr>
              <a:t>以下の原則を法律で定める。</a:t>
            </a:r>
            <a:endParaRPr lang="en-US" altLang="ja-JP" sz="2800" kern="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ts val="3600"/>
              </a:lnSpc>
              <a:buFont typeface="Wingdings"/>
              <a:buNone/>
            </a:pPr>
            <a:r>
              <a:rPr lang="ja-JP" altLang="en-US" sz="2800" kern="0" dirty="0" smtClean="0">
                <a:solidFill>
                  <a:schemeClr val="accent3">
                    <a:lumMod val="50000"/>
                  </a:schemeClr>
                </a:solidFill>
              </a:rPr>
              <a:t>■雇用の原則を無期雇用（期間の定めの無い雇用）　　</a:t>
            </a:r>
            <a:endParaRPr lang="en-US" altLang="ja-JP" sz="2800" kern="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ts val="3600"/>
              </a:lnSpc>
              <a:buFont typeface="Wingdings"/>
              <a:buNone/>
            </a:pPr>
            <a:r>
              <a:rPr lang="ja-JP" altLang="en-US" sz="2800" kern="0" dirty="0">
                <a:solidFill>
                  <a:schemeClr val="accent3">
                    <a:lumMod val="50000"/>
                  </a:schemeClr>
                </a:solidFill>
              </a:rPr>
              <a:t>　</a:t>
            </a:r>
            <a:r>
              <a:rPr lang="ja-JP" altLang="en-US" sz="2800" kern="0" dirty="0" smtClean="0">
                <a:solidFill>
                  <a:schemeClr val="accent3">
                    <a:lumMod val="50000"/>
                  </a:schemeClr>
                </a:solidFill>
              </a:rPr>
              <a:t>とする。</a:t>
            </a:r>
            <a:endParaRPr lang="en-US" altLang="ja-JP" sz="2800" kern="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ts val="3600"/>
              </a:lnSpc>
              <a:buFont typeface="Wingdings"/>
              <a:buNone/>
            </a:pPr>
            <a:r>
              <a:rPr lang="ja-JP" altLang="en-US" sz="2800" kern="0" dirty="0" smtClean="0">
                <a:solidFill>
                  <a:schemeClr val="accent3">
                    <a:lumMod val="50000"/>
                  </a:schemeClr>
                </a:solidFill>
              </a:rPr>
              <a:t>■「対象となる仕事に期限がある」など、合理的な</a:t>
            </a:r>
            <a:endParaRPr lang="en-US" altLang="ja-JP" sz="2800" kern="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ts val="3600"/>
              </a:lnSpc>
              <a:buFont typeface="Wingdings"/>
              <a:buNone/>
            </a:pPr>
            <a:r>
              <a:rPr lang="ja-JP" altLang="en-US" sz="2800" kern="0" dirty="0">
                <a:solidFill>
                  <a:schemeClr val="accent3">
                    <a:lumMod val="50000"/>
                  </a:schemeClr>
                </a:solidFill>
              </a:rPr>
              <a:t>　</a:t>
            </a:r>
            <a:r>
              <a:rPr lang="ja-JP" altLang="en-US" sz="2800" kern="0" dirty="0" smtClean="0">
                <a:solidFill>
                  <a:schemeClr val="accent3">
                    <a:lumMod val="50000"/>
                  </a:schemeClr>
                </a:solidFill>
              </a:rPr>
              <a:t>理由がある場合に限り、有期雇用を可能とする。</a:t>
            </a:r>
            <a:endParaRPr lang="en-US" altLang="ja-JP" sz="2800" kern="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04056" cy="360000"/>
          </a:xfrm>
        </p:spPr>
        <p:txBody>
          <a:bodyPr/>
          <a:lstStyle/>
          <a:p>
            <a:r>
              <a:rPr kumimoji="1" lang="en-US" altLang="ja-JP" sz="1800" dirty="0">
                <a:solidFill>
                  <a:srgbClr val="4B2E0F"/>
                </a:solidFill>
                <a:latin typeface="+mj-lt"/>
              </a:rPr>
              <a:t>9</a:t>
            </a:r>
            <a:endParaRPr kumimoji="1" lang="ja-JP" altLang="en-US" sz="1800" dirty="0">
              <a:solidFill>
                <a:srgbClr val="4B2E0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848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11985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04056" cy="360000"/>
          </a:xfrm>
        </p:spPr>
        <p:txBody>
          <a:bodyPr/>
          <a:lstStyle/>
          <a:p>
            <a:r>
              <a:rPr kumimoji="1" lang="en-US" altLang="ja-JP" sz="1800" dirty="0" smtClean="0">
                <a:solidFill>
                  <a:srgbClr val="4B2E0F"/>
                </a:solidFill>
                <a:latin typeface="+mj-lt"/>
              </a:rPr>
              <a:t>1</a:t>
            </a:r>
            <a:r>
              <a:rPr kumimoji="1" lang="en-US" altLang="ja-JP" sz="1800" dirty="0">
                <a:solidFill>
                  <a:srgbClr val="4B2E0F"/>
                </a:solidFill>
                <a:latin typeface="+mj-lt"/>
              </a:rPr>
              <a:t>0</a:t>
            </a:r>
            <a:endParaRPr kumimoji="1" lang="ja-JP" altLang="en-US" sz="1800" dirty="0">
              <a:solidFill>
                <a:srgbClr val="4B2E0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393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lang="ja-JP" altLang="en-US" sz="4000" dirty="0" smtClean="0"/>
              <a:t>最低賃金を引き上げる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700808"/>
            <a:ext cx="8793360" cy="864096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ts val="2800"/>
              </a:lnSpc>
              <a:buNone/>
            </a:pPr>
            <a:r>
              <a:rPr kumimoji="1" lang="ja-JP" altLang="en-US" sz="2800" dirty="0" smtClean="0">
                <a:solidFill>
                  <a:schemeClr val="accent3">
                    <a:lumMod val="50000"/>
                  </a:schemeClr>
                </a:solidFill>
              </a:rPr>
              <a:t>日本の最低賃金（２０１５年度）</a:t>
            </a:r>
            <a:endParaRPr kumimoji="1" lang="en-US" altLang="ja-JP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ts val="2800"/>
              </a:lnSpc>
              <a:buNone/>
            </a:pPr>
            <a:r>
              <a:rPr kumimoji="1" lang="ja-JP" altLang="en-US" sz="2800" dirty="0" smtClean="0">
                <a:solidFill>
                  <a:schemeClr val="accent3">
                    <a:lumMod val="50000"/>
                  </a:schemeClr>
                </a:solidFill>
              </a:rPr>
              <a:t>全国平均７９８円　最高額９０７円　最低額６９３円</a:t>
            </a:r>
            <a:endParaRPr kumimoji="1" lang="en-US" altLang="ja-JP" sz="28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310482"/>
            <a:ext cx="662473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共生イレブン　</a:t>
            </a:r>
            <a:r>
              <a:rPr lang="ja-JP" altLang="en-US" sz="2400" dirty="0" smtClean="0">
                <a:latin typeface="+mj-ea"/>
                <a:ea typeface="+mj-ea"/>
              </a:rPr>
              <a:t>４（雇用格差の壁を打ち破る）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323528" y="4005064"/>
            <a:ext cx="8577336" cy="2448272"/>
          </a:xfrm>
          <a:prstGeom prst="rect">
            <a:avLst/>
          </a:prstGeom>
          <a:noFill/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rgbClr val="C00000"/>
              </a:buClr>
              <a:buSzPct val="80000"/>
              <a:buFont typeface="Wingdings"/>
              <a:buChar char="l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rgbClr val="C00000"/>
              </a:buClr>
              <a:buSzPct val="65000"/>
              <a:buFont typeface="Wingdings"/>
              <a:buChar char="l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rgbClr val="C00000"/>
              </a:buClr>
              <a:buSzPct val="60000"/>
              <a:buFont typeface="Wingdings"/>
              <a:buChar char="l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/>
              <a:buChar char="l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5000"/>
              <a:buFont typeface="Wingdings"/>
              <a:buChar char="l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/>
              <a:buChar char="l"/>
              <a:defRPr kumimoji="1" sz="1900">
                <a:solidFill>
                  <a:schemeClr val="accent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"/>
              <a:buChar char="l"/>
              <a:defRPr kumimoji="1" lang="ja-JP" altLang="en-US" sz="1600" smtClean="0">
                <a:solidFill>
                  <a:schemeClr val="accent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"/>
              <a:buChar char="l"/>
              <a:defRPr kumimoji="1" lang="ja-JP" altLang="en-US" sz="1600" smtClean="0">
                <a:solidFill>
                  <a:schemeClr val="accent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"/>
              <a:buChar char="l"/>
              <a:defRPr kumimoji="1" lang="ja-JP" altLang="en-US" sz="1600" smtClean="0">
                <a:solidFill>
                  <a:schemeClr val="accent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600"/>
              </a:lnSpc>
              <a:buFont typeface="Wingdings"/>
              <a:buNone/>
            </a:pPr>
            <a:r>
              <a:rPr lang="ja-JP" altLang="en-US" sz="2800" kern="0" dirty="0" smtClean="0">
                <a:solidFill>
                  <a:schemeClr val="accent3">
                    <a:lumMod val="50000"/>
                  </a:schemeClr>
                </a:solidFill>
              </a:rPr>
              <a:t>■２０２０年までに全国平均で最低賃金を</a:t>
            </a:r>
            <a:endParaRPr lang="en-US" altLang="ja-JP" sz="2800" kern="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ts val="3600"/>
              </a:lnSpc>
              <a:buFont typeface="Wingdings"/>
              <a:buNone/>
            </a:pPr>
            <a:r>
              <a:rPr lang="ja-JP" altLang="en-US" sz="2800" kern="0" dirty="0">
                <a:solidFill>
                  <a:schemeClr val="accent3">
                    <a:lumMod val="50000"/>
                  </a:schemeClr>
                </a:solidFill>
              </a:rPr>
              <a:t>　</a:t>
            </a:r>
            <a:r>
              <a:rPr lang="ja-JP" altLang="en-US" sz="2800" kern="0" dirty="0" smtClean="0">
                <a:solidFill>
                  <a:schemeClr val="accent3">
                    <a:lumMod val="50000"/>
                  </a:schemeClr>
                </a:solidFill>
              </a:rPr>
              <a:t>１，０００円に引き上げる。</a:t>
            </a:r>
            <a:endParaRPr lang="en-US" altLang="ja-JP" sz="2800" kern="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ts val="3600"/>
              </a:lnSpc>
              <a:buFont typeface="Wingdings"/>
              <a:buNone/>
            </a:pPr>
            <a:r>
              <a:rPr lang="ja-JP" altLang="en-US" sz="2800" kern="0" dirty="0" smtClean="0">
                <a:solidFill>
                  <a:schemeClr val="accent3">
                    <a:lumMod val="50000"/>
                  </a:schemeClr>
                </a:solidFill>
              </a:rPr>
              <a:t>■全国を４区分にすることで地域間格差を広げて</a:t>
            </a:r>
            <a:r>
              <a:rPr lang="ja-JP" altLang="en-US" sz="2800" kern="0" dirty="0" err="1" smtClean="0">
                <a:solidFill>
                  <a:schemeClr val="accent3">
                    <a:lumMod val="50000"/>
                  </a:schemeClr>
                </a:solidFill>
              </a:rPr>
              <a:t>い</a:t>
            </a:r>
            <a:endParaRPr lang="en-US" altLang="ja-JP" sz="2800" kern="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ts val="3600"/>
              </a:lnSpc>
              <a:buFont typeface="Wingdings"/>
              <a:buNone/>
            </a:pPr>
            <a:r>
              <a:rPr lang="ja-JP" altLang="en-US" sz="2800" kern="0" dirty="0">
                <a:solidFill>
                  <a:schemeClr val="accent3">
                    <a:lumMod val="50000"/>
                  </a:schemeClr>
                </a:solidFill>
              </a:rPr>
              <a:t>　</a:t>
            </a:r>
            <a:r>
              <a:rPr lang="ja-JP" altLang="en-US" sz="2800" kern="0" dirty="0" err="1" smtClean="0">
                <a:solidFill>
                  <a:schemeClr val="accent3">
                    <a:lumMod val="50000"/>
                  </a:schemeClr>
                </a:solidFill>
              </a:rPr>
              <a:t>る</a:t>
            </a:r>
            <a:r>
              <a:rPr lang="ja-JP" altLang="en-US" sz="2800" kern="0" dirty="0" smtClean="0">
                <a:solidFill>
                  <a:schemeClr val="accent3">
                    <a:lumMod val="50000"/>
                  </a:schemeClr>
                </a:solidFill>
              </a:rPr>
              <a:t>現在の最低賃金制度の仕組みを見直す。</a:t>
            </a:r>
            <a:endParaRPr lang="en-US" altLang="ja-JP" sz="2800" kern="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3851558" y="2924944"/>
            <a:ext cx="79208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04056" cy="360000"/>
          </a:xfrm>
        </p:spPr>
        <p:txBody>
          <a:bodyPr/>
          <a:lstStyle/>
          <a:p>
            <a:r>
              <a:rPr kumimoji="1" lang="en-US" altLang="ja-JP" sz="1800" dirty="0" smtClean="0">
                <a:solidFill>
                  <a:srgbClr val="4B2E0F"/>
                </a:solidFill>
                <a:latin typeface="+mj-lt"/>
              </a:rPr>
              <a:t>11</a:t>
            </a:r>
            <a:endParaRPr kumimoji="1" lang="ja-JP" altLang="en-US" sz="1800" dirty="0">
              <a:solidFill>
                <a:srgbClr val="4B2E0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314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772147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lang="ja-JP" altLang="en-US" sz="4000" dirty="0" smtClean="0"/>
              <a:t>保育士の待遇が低いことが、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待機児童の大きな原因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310482"/>
            <a:ext cx="684076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共生イレブン　</a:t>
            </a:r>
            <a:r>
              <a:rPr lang="ja-JP" altLang="en-US" sz="2400" dirty="0" smtClean="0">
                <a:latin typeface="+mj-ea"/>
                <a:ea typeface="+mj-ea"/>
              </a:rPr>
              <a:t>５（雇用格差の壁を打ち破る）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graphicFrame>
        <p:nvGraphicFramePr>
          <p:cNvPr id="11" name="コンテンツ プレースホルダー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221048"/>
              </p:ext>
            </p:extLst>
          </p:nvPr>
        </p:nvGraphicFramePr>
        <p:xfrm>
          <a:off x="428625" y="2204863"/>
          <a:ext cx="8229600" cy="1368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角丸四角形 11"/>
          <p:cNvSpPr/>
          <p:nvPr/>
        </p:nvSpPr>
        <p:spPr>
          <a:xfrm>
            <a:off x="539552" y="3789040"/>
            <a:ext cx="7776864" cy="27363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kumimoji="1" lang="ja-JP" altLang="en-US" sz="2800" b="1" dirty="0" smtClean="0">
                <a:solidFill>
                  <a:schemeClr val="tx1"/>
                </a:solidFill>
              </a:rPr>
              <a:t>賃金が安い</a:t>
            </a:r>
            <a:endParaRPr kumimoji="1" lang="en-US" altLang="ja-JP" sz="2800" b="1" dirty="0" smtClean="0">
              <a:solidFill>
                <a:schemeClr val="tx1"/>
              </a:solidFill>
            </a:endParaRPr>
          </a:p>
          <a:p>
            <a:pPr algn="ctr">
              <a:lnSpc>
                <a:spcPts val="3000"/>
              </a:lnSpc>
            </a:pPr>
            <a:r>
              <a:rPr lang="ja-JP" altLang="en-US" sz="2000" b="1" dirty="0" smtClean="0">
                <a:solidFill>
                  <a:schemeClr val="tx1"/>
                </a:solidFill>
              </a:rPr>
              <a:t>保育士　２１万９千円　＜　全産業平均　３３万３千円</a:t>
            </a:r>
            <a:endParaRPr lang="en-US" altLang="ja-JP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3000"/>
              </a:lnSpc>
            </a:pPr>
            <a:endParaRPr lang="en-US" altLang="ja-JP" sz="2800" b="1" dirty="0">
              <a:solidFill>
                <a:schemeClr val="tx1"/>
              </a:solidFill>
            </a:endParaRPr>
          </a:p>
          <a:p>
            <a:pPr algn="ctr">
              <a:lnSpc>
                <a:spcPts val="3000"/>
              </a:lnSpc>
            </a:pPr>
            <a:r>
              <a:rPr lang="ja-JP" altLang="en-US" sz="2800" b="1" dirty="0" smtClean="0">
                <a:solidFill>
                  <a:schemeClr val="tx1"/>
                </a:solidFill>
              </a:rPr>
              <a:t>人手不足（有効求人倍率）</a:t>
            </a:r>
            <a:endParaRPr lang="en-US" altLang="ja-JP" sz="2800" b="1" dirty="0" smtClean="0">
              <a:solidFill>
                <a:schemeClr val="tx1"/>
              </a:solidFill>
            </a:endParaRPr>
          </a:p>
          <a:p>
            <a:pPr algn="ctr">
              <a:lnSpc>
                <a:spcPts val="3000"/>
              </a:lnSpc>
            </a:pPr>
            <a:r>
              <a:rPr lang="ja-JP" altLang="en-US" sz="2000" b="1" dirty="0" smtClean="0">
                <a:solidFill>
                  <a:schemeClr val="tx1"/>
                </a:solidFill>
              </a:rPr>
              <a:t>保育士　２．４４　＜　職業計　１．２３</a:t>
            </a:r>
            <a:endParaRPr lang="en-US" altLang="ja-JP" sz="2000" b="1" dirty="0" smtClean="0">
              <a:solidFill>
                <a:schemeClr val="tx1"/>
              </a:solidFill>
            </a:endParaRPr>
          </a:p>
          <a:p>
            <a:pPr algn="ctr"/>
            <a:endParaRPr kumimoji="1" lang="ja-JP" altLang="en-US" dirty="0"/>
          </a:p>
        </p:txBody>
      </p:sp>
      <p:sp>
        <p:nvSpPr>
          <p:cNvPr id="6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04056" cy="360000"/>
          </a:xfrm>
        </p:spPr>
        <p:txBody>
          <a:bodyPr/>
          <a:lstStyle/>
          <a:p>
            <a:r>
              <a:rPr kumimoji="1" lang="en-US" altLang="ja-JP" sz="1800" dirty="0" smtClean="0">
                <a:solidFill>
                  <a:srgbClr val="4B2E0F"/>
                </a:solidFill>
                <a:latin typeface="+mj-lt"/>
              </a:rPr>
              <a:t>12</a:t>
            </a:r>
            <a:endParaRPr kumimoji="1" lang="ja-JP" altLang="en-US" sz="1800" dirty="0">
              <a:solidFill>
                <a:srgbClr val="4B2E0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79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772147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lang="ja-JP" altLang="en-US" sz="4000" dirty="0" smtClean="0"/>
              <a:t>介護職・保育職の待遇を改善する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310482"/>
            <a:ext cx="684076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共生イレブン　</a:t>
            </a:r>
            <a:r>
              <a:rPr lang="ja-JP" altLang="en-US" sz="2400" dirty="0" smtClean="0">
                <a:latin typeface="+mj-ea"/>
                <a:ea typeface="+mj-ea"/>
              </a:rPr>
              <a:t>５（雇用格差の壁を打ち破る）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  <a:p>
            <a:r>
              <a:rPr lang="ja-JP" altLang="en-US" dirty="0" smtClean="0"/>
              <a:t>３月２日に</a:t>
            </a:r>
            <a:r>
              <a:rPr lang="ja-JP" altLang="ja-JP" dirty="0" smtClean="0"/>
              <a:t>「</a:t>
            </a:r>
            <a:r>
              <a:rPr lang="ja-JP" altLang="ja-JP" dirty="0"/>
              <a:t>介護・障害福祉従事者の人材確保に関する特別措置</a:t>
            </a:r>
            <a:r>
              <a:rPr lang="ja-JP" altLang="ja-JP" dirty="0" smtClean="0"/>
              <a:t>法案」</a:t>
            </a:r>
            <a:r>
              <a:rPr lang="ja-JP" altLang="en-US" dirty="0" smtClean="0"/>
              <a:t>を提出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⇒月額平均１万円の賃金アップ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ja-JP" altLang="en-US" dirty="0" smtClean="0"/>
              <a:t>３月２４日に</a:t>
            </a:r>
            <a:r>
              <a:rPr lang="ja-JP" altLang="ja-JP" dirty="0" smtClean="0"/>
              <a:t>「</a:t>
            </a:r>
            <a:r>
              <a:rPr lang="ja-JP" altLang="ja-JP" dirty="0"/>
              <a:t>保育士、幼稚園教諭等の人材確保に関する特別措置</a:t>
            </a:r>
            <a:r>
              <a:rPr lang="ja-JP" altLang="ja-JP" dirty="0" smtClean="0"/>
              <a:t>法案」</a:t>
            </a:r>
            <a:r>
              <a:rPr lang="ja-JP" altLang="en-US" dirty="0" smtClean="0"/>
              <a:t>を提出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⇒月額平均</a:t>
            </a:r>
            <a:r>
              <a:rPr kumimoji="1" lang="ja-JP" altLang="en-US" dirty="0" smtClean="0">
                <a:solidFill>
                  <a:schemeClr val="accent3">
                    <a:lumMod val="50000"/>
                  </a:schemeClr>
                </a:solidFill>
              </a:rPr>
              <a:t>５万円</a:t>
            </a:r>
            <a:r>
              <a:rPr kumimoji="1" lang="ja-JP" altLang="en-US" dirty="0" smtClean="0"/>
              <a:t>の賃金アップ</a:t>
            </a:r>
            <a:endParaRPr kumimoji="1" lang="ja-JP" altLang="en-US" dirty="0"/>
          </a:p>
        </p:txBody>
      </p:sp>
      <p:sp>
        <p:nvSpPr>
          <p:cNvPr id="5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04056" cy="360000"/>
          </a:xfrm>
        </p:spPr>
        <p:txBody>
          <a:bodyPr/>
          <a:lstStyle/>
          <a:p>
            <a:r>
              <a:rPr kumimoji="1" lang="en-US" altLang="ja-JP" sz="1800" dirty="0" smtClean="0">
                <a:solidFill>
                  <a:srgbClr val="4B2E0F"/>
                </a:solidFill>
                <a:latin typeface="+mj-lt"/>
              </a:rPr>
              <a:t>13</a:t>
            </a:r>
            <a:endParaRPr kumimoji="1" lang="ja-JP" altLang="en-US" sz="1800" dirty="0">
              <a:solidFill>
                <a:srgbClr val="4B2E0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578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lang="ja-JP" altLang="en-US" sz="4000" dirty="0" smtClean="0"/>
              <a:t>社会保険の適用拡大</a:t>
            </a:r>
            <a:endParaRPr kumimoji="1" lang="ja-JP" altLang="en-US" sz="4000" dirty="0"/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315945"/>
              </p:ext>
            </p:extLst>
          </p:nvPr>
        </p:nvGraphicFramePr>
        <p:xfrm>
          <a:off x="428625" y="1614488"/>
          <a:ext cx="8229600" cy="468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323528" y="310482"/>
            <a:ext cx="662473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共生イレブン　</a:t>
            </a:r>
            <a:r>
              <a:rPr lang="ja-JP" altLang="en-US" sz="2400" dirty="0" smtClean="0">
                <a:latin typeface="+mj-ea"/>
                <a:ea typeface="+mj-ea"/>
              </a:rPr>
              <a:t>６（雇用格差の壁を打ち破る）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5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04056" cy="360000"/>
          </a:xfrm>
        </p:spPr>
        <p:txBody>
          <a:bodyPr/>
          <a:lstStyle/>
          <a:p>
            <a:r>
              <a:rPr kumimoji="1" lang="en-US" altLang="ja-JP" sz="1800" dirty="0" smtClean="0">
                <a:solidFill>
                  <a:srgbClr val="4B2E0F"/>
                </a:solidFill>
                <a:latin typeface="+mj-lt"/>
              </a:rPr>
              <a:t>14</a:t>
            </a:r>
            <a:endParaRPr kumimoji="1" lang="ja-JP" altLang="en-US" sz="1800" dirty="0">
              <a:solidFill>
                <a:srgbClr val="4B2E0F"/>
              </a:solidFill>
              <a:latin typeface="+mj-lt"/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1475656" y="2852936"/>
            <a:ext cx="936104" cy="648072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63500" dist="762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トライプ矢印 5"/>
          <p:cNvSpPr/>
          <p:nvPr/>
        </p:nvSpPr>
        <p:spPr>
          <a:xfrm rot="5400000">
            <a:off x="1637674" y="4311098"/>
            <a:ext cx="648072" cy="900100"/>
          </a:xfrm>
          <a:prstGeom prst="strip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63500" dist="76200" dir="5400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948886"/>
              </p:ext>
            </p:extLst>
          </p:nvPr>
        </p:nvGraphicFramePr>
        <p:xfrm>
          <a:off x="0" y="9176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グラフ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860541"/>
              </p:ext>
            </p:extLst>
          </p:nvPr>
        </p:nvGraphicFramePr>
        <p:xfrm>
          <a:off x="0" y="1484784"/>
          <a:ext cx="9144000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39944" y="6498000"/>
            <a:ext cx="504056" cy="360000"/>
          </a:xfrm>
        </p:spPr>
        <p:txBody>
          <a:bodyPr/>
          <a:lstStyle/>
          <a:p>
            <a:r>
              <a:rPr kumimoji="1" lang="en-US" altLang="ja-JP" sz="1800" dirty="0" smtClean="0">
                <a:solidFill>
                  <a:srgbClr val="4B2E0F"/>
                </a:solidFill>
                <a:latin typeface="+mj-lt"/>
              </a:rPr>
              <a:t>15</a:t>
            </a:r>
            <a:endParaRPr kumimoji="1" lang="ja-JP" altLang="en-US" sz="1800" dirty="0">
              <a:solidFill>
                <a:srgbClr val="4B2E0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016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722260"/>
            <a:ext cx="8229600" cy="849344"/>
          </a:xfrm>
        </p:spPr>
        <p:txBody>
          <a:bodyPr/>
          <a:lstStyle/>
          <a:p>
            <a:r>
              <a:rPr kumimoji="1" lang="ja-JP" altLang="en-US" dirty="0" smtClean="0"/>
              <a:t>選択的夫婦別姓を実現する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260648"/>
            <a:ext cx="662473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latin typeface="+mj-ea"/>
                <a:ea typeface="+mj-ea"/>
              </a:rPr>
              <a:t>共生イレブン　</a:t>
            </a:r>
            <a:r>
              <a:rPr lang="ja-JP" altLang="en-US" sz="2400" dirty="0" smtClean="0">
                <a:latin typeface="+mj-ea"/>
                <a:ea typeface="+mj-ea"/>
              </a:rPr>
              <a:t>８（男女格差の壁を打ち破る）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843955"/>
              </p:ext>
            </p:extLst>
          </p:nvPr>
        </p:nvGraphicFramePr>
        <p:xfrm>
          <a:off x="755576" y="1700808"/>
          <a:ext cx="7344816" cy="4501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3672408"/>
              </a:tblGrid>
              <a:tr h="425502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</a:rPr>
                        <a:t>夫婦の姓を巡る各国の状況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425502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　　日本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　同姓（</a:t>
                      </a:r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1898</a:t>
                      </a:r>
                      <a:r>
                        <a:rPr kumimoji="1" lang="ja-JP" altLang="en-US" dirty="0" smtClean="0"/>
                        <a:t>年までは別姓）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　　アメリカ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　州によって異なる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　　ドイツ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　同姓か結合姓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　近年の法改正で別姓も可能に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　　フランス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　別姓。妻は夫の姓も可</a:t>
                      </a:r>
                      <a:endParaRPr kumimoji="1" lang="en-US" altLang="ja-JP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　　イタリア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　夫は自分の姓、妻は結合姓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　　ロシア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　同姓、別姓、結合姓から選べる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　　中国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　別姓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　　韓国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　別姓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　　タイ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　夫か妻の姓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04056" cy="360000"/>
          </a:xfrm>
        </p:spPr>
        <p:txBody>
          <a:bodyPr/>
          <a:lstStyle/>
          <a:p>
            <a:r>
              <a:rPr kumimoji="1" lang="en-US" altLang="ja-JP" sz="1800" dirty="0" smtClean="0">
                <a:solidFill>
                  <a:srgbClr val="4B2E0F"/>
                </a:solidFill>
                <a:latin typeface="+mj-lt"/>
              </a:rPr>
              <a:t>16</a:t>
            </a:r>
            <a:endParaRPr kumimoji="1" lang="ja-JP" altLang="en-US" sz="1800" dirty="0">
              <a:solidFill>
                <a:srgbClr val="4B2E0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113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070087"/>
              </p:ext>
            </p:extLst>
          </p:nvPr>
        </p:nvGraphicFramePr>
        <p:xfrm>
          <a:off x="428625" y="1614488"/>
          <a:ext cx="8229600" cy="4687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251520" y="260648"/>
            <a:ext cx="691276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latin typeface="+mj-ea"/>
                <a:ea typeface="+mj-ea"/>
              </a:rPr>
              <a:t>共生イレブン　</a:t>
            </a:r>
            <a:r>
              <a:rPr lang="ja-JP" altLang="en-US" sz="2400" dirty="0" smtClean="0">
                <a:latin typeface="+mj-ea"/>
                <a:ea typeface="+mj-ea"/>
              </a:rPr>
              <a:t>９（男女格差の壁を打ち破る）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28596" y="722260"/>
            <a:ext cx="8229600" cy="84934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低年金者に対する支援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6369972"/>
            <a:ext cx="302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/>
              <a:t>出典：男女共同参画白書　平成２４年版</a:t>
            </a:r>
            <a:endParaRPr kumimoji="1" lang="ja-JP" altLang="en-US" sz="1100" dirty="0"/>
          </a:p>
        </p:txBody>
      </p:sp>
      <p:sp>
        <p:nvSpPr>
          <p:cNvPr id="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04056" cy="360000"/>
          </a:xfrm>
        </p:spPr>
        <p:txBody>
          <a:bodyPr/>
          <a:lstStyle/>
          <a:p>
            <a:r>
              <a:rPr kumimoji="1" lang="en-US" altLang="ja-JP" sz="1800" dirty="0" smtClean="0">
                <a:solidFill>
                  <a:srgbClr val="4B2E0F"/>
                </a:solidFill>
                <a:latin typeface="+mj-lt"/>
              </a:rPr>
              <a:t>17</a:t>
            </a:r>
            <a:endParaRPr kumimoji="1" lang="ja-JP" altLang="en-US" sz="1800" dirty="0">
              <a:solidFill>
                <a:srgbClr val="4B2E0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98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908720"/>
            <a:ext cx="8229600" cy="5688632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kumimoji="1" lang="ja-JP" altLang="en-US" dirty="0" smtClean="0"/>
              <a:t>　　</a:t>
            </a:r>
            <a:r>
              <a:rPr kumimoji="1" lang="ja-JP" altLang="en-US" sz="4900" dirty="0" smtClean="0"/>
              <a:t>低年金者に対する支援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ja-JP" altLang="en-US" sz="3100" dirty="0"/>
              <a:t>■</a:t>
            </a:r>
            <a:r>
              <a:rPr lang="ja-JP" altLang="en-US" sz="3100" dirty="0" smtClean="0"/>
              <a:t>国民年金を受給する高齢女性の場合、夫の年金</a:t>
            </a:r>
            <a:r>
              <a:rPr lang="en-US" altLang="ja-JP" sz="3100" dirty="0" smtClean="0"/>
              <a:t/>
            </a:r>
            <a:br>
              <a:rPr lang="en-US" altLang="ja-JP" sz="3100" dirty="0" smtClean="0"/>
            </a:br>
            <a:r>
              <a:rPr lang="ja-JP" altLang="en-US" sz="3100" dirty="0"/>
              <a:t>　</a:t>
            </a:r>
            <a:r>
              <a:rPr lang="ja-JP" altLang="en-US" sz="3100" dirty="0" smtClean="0"/>
              <a:t>が無くなる単身世帯になると、極めて低額の年</a:t>
            </a:r>
            <a:r>
              <a:rPr lang="en-US" altLang="ja-JP" sz="3100" dirty="0" smtClean="0"/>
              <a:t/>
            </a:r>
            <a:br>
              <a:rPr lang="en-US" altLang="ja-JP" sz="3100" dirty="0" smtClean="0"/>
            </a:br>
            <a:r>
              <a:rPr lang="ja-JP" altLang="en-US" sz="3100" dirty="0"/>
              <a:t>　</a:t>
            </a:r>
            <a:r>
              <a:rPr lang="ja-JP" altLang="en-US" sz="3100" dirty="0" smtClean="0"/>
              <a:t>金となり、生活に困窮する場合が多い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3100" dirty="0" smtClean="0"/>
              <a:t>●高所得の年金受給者に対する国庫負担部分の年</a:t>
            </a:r>
            <a:r>
              <a:rPr lang="en-US" altLang="ja-JP" sz="3100" dirty="0" smtClean="0"/>
              <a:t/>
            </a:r>
            <a:br>
              <a:rPr lang="en-US" altLang="ja-JP" sz="3100" dirty="0" smtClean="0"/>
            </a:br>
            <a:r>
              <a:rPr lang="ja-JP" altLang="en-US" sz="3100" dirty="0"/>
              <a:t>　</a:t>
            </a:r>
            <a:r>
              <a:rPr lang="ja-JP" altLang="en-US" sz="3100" dirty="0" smtClean="0"/>
              <a:t>金給付を減額し、これを財源に低額国民年金の</a:t>
            </a:r>
            <a:r>
              <a:rPr lang="en-US" altLang="ja-JP" sz="3100" dirty="0" smtClean="0"/>
              <a:t/>
            </a:r>
            <a:br>
              <a:rPr lang="en-US" altLang="ja-JP" sz="3100" dirty="0" smtClean="0"/>
            </a:br>
            <a:r>
              <a:rPr lang="ja-JP" altLang="en-US" sz="3100" dirty="0"/>
              <a:t>　</a:t>
            </a:r>
            <a:r>
              <a:rPr lang="ja-JP" altLang="en-US" sz="3100" dirty="0" smtClean="0"/>
              <a:t>かさ上げを行う。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260648"/>
            <a:ext cx="662473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latin typeface="+mj-ea"/>
                <a:ea typeface="+mj-ea"/>
              </a:rPr>
              <a:t>共生イレブン　９</a:t>
            </a:r>
            <a:r>
              <a:rPr lang="ja-JP" altLang="en-US" sz="2400" dirty="0" smtClean="0">
                <a:latin typeface="+mj-ea"/>
                <a:ea typeface="+mj-ea"/>
              </a:rPr>
              <a:t>（男女格差の壁を打ち破る）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6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04056" cy="360000"/>
          </a:xfrm>
        </p:spPr>
        <p:txBody>
          <a:bodyPr/>
          <a:lstStyle/>
          <a:p>
            <a:r>
              <a:rPr kumimoji="1" lang="en-US" altLang="ja-JP" sz="1800" dirty="0" smtClean="0">
                <a:solidFill>
                  <a:srgbClr val="4B2E0F"/>
                </a:solidFill>
                <a:latin typeface="+mj-lt"/>
              </a:rPr>
              <a:t>18</a:t>
            </a:r>
            <a:endParaRPr kumimoji="1" lang="ja-JP" altLang="en-US" sz="1800" dirty="0">
              <a:solidFill>
                <a:srgbClr val="4B2E0F"/>
              </a:solidFill>
              <a:latin typeface="+mj-lt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3851920" y="3645024"/>
            <a:ext cx="864096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6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中間とりまとめ（</a:t>
            </a:r>
            <a:r>
              <a:rPr kumimoji="1" lang="en-US" altLang="ja-JP" dirty="0" smtClean="0"/>
              <a:t>2015.12</a:t>
            </a:r>
            <a:r>
              <a:rPr kumimoji="1" lang="ja-JP" altLang="en-US" dirty="0" smtClean="0"/>
              <a:t>）後、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全国でフォーラムを開催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6"/>
          <a:stretch/>
        </p:blipFill>
        <p:spPr>
          <a:xfrm>
            <a:off x="5724128" y="4453694"/>
            <a:ext cx="3255423" cy="196891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1" y="4464093"/>
            <a:ext cx="3028181" cy="201411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1" y="2247634"/>
            <a:ext cx="3857860" cy="192893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74" y="2247634"/>
            <a:ext cx="3390162" cy="188342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4" b="16989"/>
          <a:stretch/>
        </p:blipFill>
        <p:spPr>
          <a:xfrm>
            <a:off x="7668344" y="2465037"/>
            <a:ext cx="1281959" cy="146801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4" r="10660"/>
          <a:stretch/>
        </p:blipFill>
        <p:spPr>
          <a:xfrm>
            <a:off x="3318895" y="4464093"/>
            <a:ext cx="2373242" cy="1958519"/>
          </a:xfrm>
          <a:prstGeom prst="rect">
            <a:avLst/>
          </a:prstGeom>
        </p:spPr>
      </p:pic>
      <p:sp>
        <p:nvSpPr>
          <p:cNvPr id="11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04056" cy="360000"/>
          </a:xfrm>
        </p:spPr>
        <p:txBody>
          <a:bodyPr/>
          <a:lstStyle/>
          <a:p>
            <a:r>
              <a:rPr kumimoji="1" lang="en-US" altLang="ja-JP" sz="1800" dirty="0" smtClean="0">
                <a:solidFill>
                  <a:srgbClr val="4B2E0F"/>
                </a:solidFill>
                <a:latin typeface="+mj-lt"/>
              </a:rPr>
              <a:t>1</a:t>
            </a:r>
            <a:endParaRPr kumimoji="1" lang="ja-JP" altLang="en-US" sz="1800" dirty="0">
              <a:solidFill>
                <a:srgbClr val="4B2E0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84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260648"/>
            <a:ext cx="770485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latin typeface="+mj-ea"/>
                <a:ea typeface="+mj-ea"/>
              </a:rPr>
              <a:t>共生イレブン　</a:t>
            </a:r>
            <a:r>
              <a:rPr lang="ja-JP" altLang="en-US" sz="2400" dirty="0" smtClean="0">
                <a:latin typeface="+mj-ea"/>
                <a:ea typeface="+mj-ea"/>
              </a:rPr>
              <a:t>１０（長時間労働の壁を打ち破る）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501610"/>
              </p:ext>
            </p:extLst>
          </p:nvPr>
        </p:nvGraphicFramePr>
        <p:xfrm>
          <a:off x="428625" y="1614488"/>
          <a:ext cx="8229600" cy="4687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341789" y="722260"/>
            <a:ext cx="8406675" cy="849344"/>
          </a:xfrm>
        </p:spPr>
        <p:txBody>
          <a:bodyPr>
            <a:noAutofit/>
          </a:bodyPr>
          <a:lstStyle/>
          <a:p>
            <a:r>
              <a:rPr lang="ja-JP" altLang="en-US" sz="3200" dirty="0" smtClean="0"/>
              <a:t>日本</a:t>
            </a:r>
            <a:r>
              <a:rPr lang="ja-JP" altLang="en-US" sz="3200" dirty="0"/>
              <a:t>の男性の家事・育児時間は非常に</a:t>
            </a:r>
            <a:r>
              <a:rPr lang="ja-JP" altLang="en-US" sz="3200" dirty="0" smtClean="0"/>
              <a:t>少ない</a:t>
            </a:r>
            <a:endParaRPr kumimoji="1" lang="ja-JP" altLang="en-US" sz="3200" dirty="0"/>
          </a:p>
        </p:txBody>
      </p:sp>
      <p:sp>
        <p:nvSpPr>
          <p:cNvPr id="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04056" cy="360000"/>
          </a:xfrm>
        </p:spPr>
        <p:txBody>
          <a:bodyPr/>
          <a:lstStyle/>
          <a:p>
            <a:r>
              <a:rPr kumimoji="1" lang="en-US" altLang="ja-JP" sz="1800" dirty="0" smtClean="0">
                <a:solidFill>
                  <a:srgbClr val="4B2E0F"/>
                </a:solidFill>
                <a:latin typeface="+mj-lt"/>
              </a:rPr>
              <a:t>19</a:t>
            </a:r>
            <a:endParaRPr kumimoji="1" lang="ja-JP" altLang="en-US" sz="1800" dirty="0">
              <a:solidFill>
                <a:srgbClr val="4B2E0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174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260648"/>
            <a:ext cx="727280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latin typeface="+mj-ea"/>
                <a:ea typeface="+mj-ea"/>
              </a:rPr>
              <a:t>共生イレブン　</a:t>
            </a:r>
            <a:r>
              <a:rPr lang="ja-JP" altLang="en-US" sz="2400" dirty="0" smtClean="0">
                <a:latin typeface="+mj-ea"/>
                <a:ea typeface="+mj-ea"/>
              </a:rPr>
              <a:t>１０（長時間労働の壁を打ち破る）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graphicFrame>
        <p:nvGraphicFramePr>
          <p:cNvPr id="7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161237"/>
              </p:ext>
            </p:extLst>
          </p:nvPr>
        </p:nvGraphicFramePr>
        <p:xfrm>
          <a:off x="428625" y="1614488"/>
          <a:ext cx="8229600" cy="4982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341789" y="722260"/>
            <a:ext cx="8406675" cy="849344"/>
          </a:xfrm>
        </p:spPr>
        <p:txBody>
          <a:bodyPr>
            <a:noAutofit/>
          </a:bodyPr>
          <a:lstStyle/>
          <a:p>
            <a:r>
              <a:rPr lang="ja-JP" altLang="en-US" sz="3200" dirty="0" smtClean="0"/>
              <a:t>全く</a:t>
            </a:r>
            <a:r>
              <a:rPr lang="ja-JP" altLang="en-US" sz="3200" dirty="0"/>
              <a:t>減っていない日本の正社員の労働</a:t>
            </a:r>
            <a:r>
              <a:rPr lang="ja-JP" altLang="en-US" sz="3200" dirty="0" smtClean="0"/>
              <a:t>時間</a:t>
            </a:r>
            <a:endParaRPr kumimoji="1" lang="ja-JP" altLang="en-US" sz="3200" dirty="0"/>
          </a:p>
        </p:txBody>
      </p:sp>
      <p:sp>
        <p:nvSpPr>
          <p:cNvPr id="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04056" cy="360000"/>
          </a:xfrm>
        </p:spPr>
        <p:txBody>
          <a:bodyPr/>
          <a:lstStyle/>
          <a:p>
            <a:r>
              <a:rPr kumimoji="1" lang="en-US" altLang="ja-JP" sz="1800" dirty="0" smtClean="0">
                <a:solidFill>
                  <a:srgbClr val="4B2E0F"/>
                </a:solidFill>
                <a:latin typeface="+mj-lt"/>
              </a:rPr>
              <a:t>2</a:t>
            </a:r>
            <a:r>
              <a:rPr kumimoji="1" lang="en-US" altLang="ja-JP" sz="1800" dirty="0">
                <a:solidFill>
                  <a:srgbClr val="4B2E0F"/>
                </a:solidFill>
                <a:latin typeface="+mj-lt"/>
              </a:rPr>
              <a:t>0</a:t>
            </a:r>
            <a:endParaRPr kumimoji="1" lang="ja-JP" altLang="en-US" sz="1800" dirty="0">
              <a:solidFill>
                <a:srgbClr val="4B2E0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148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9577" y="75275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lang="ja-JP" altLang="en-US" sz="4000" dirty="0" smtClean="0"/>
              <a:t>労働時間規制の強化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インターバル規制の導入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8783" y="1988840"/>
            <a:ext cx="8357472" cy="2376264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ts val="2000"/>
              </a:lnSpc>
              <a:buNone/>
            </a:pPr>
            <a:r>
              <a:rPr kumimoji="1" lang="ja-JP" altLang="en-US" sz="1800" dirty="0" smtClean="0">
                <a:solidFill>
                  <a:schemeClr val="accent3">
                    <a:lumMod val="50000"/>
                  </a:schemeClr>
                </a:solidFill>
              </a:rPr>
              <a:t>現在の労働時間規制</a:t>
            </a:r>
            <a:endParaRPr kumimoji="1" lang="en-US" altLang="ja-JP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en-US" altLang="ja-JP" sz="1800" dirty="0" smtClean="0">
                <a:solidFill>
                  <a:schemeClr val="accent3">
                    <a:lumMod val="50000"/>
                  </a:schemeClr>
                </a:solidFill>
              </a:rPr>
              <a:t>【</a:t>
            </a:r>
            <a:r>
              <a:rPr lang="ja-JP" altLang="en-US" sz="1800" dirty="0" smtClean="0">
                <a:solidFill>
                  <a:schemeClr val="accent3">
                    <a:lumMod val="50000"/>
                  </a:schemeClr>
                </a:solidFill>
              </a:rPr>
              <a:t>原則</a:t>
            </a:r>
            <a:r>
              <a:rPr lang="en-US" altLang="ja-JP" sz="1800" dirty="0" smtClean="0">
                <a:solidFill>
                  <a:schemeClr val="accent3">
                    <a:lumMod val="50000"/>
                  </a:schemeClr>
                </a:solidFill>
              </a:rPr>
              <a:t>】</a:t>
            </a:r>
            <a:r>
              <a:rPr lang="ja-JP" altLang="en-US" sz="1800" dirty="0" smtClean="0">
                <a:solidFill>
                  <a:schemeClr val="accent3">
                    <a:lumMod val="50000"/>
                  </a:schemeClr>
                </a:solidFill>
              </a:rPr>
              <a:t>１日８時間、週４０時間（労働基準法３２条）</a:t>
            </a:r>
            <a:endParaRPr lang="en-US" altLang="ja-JP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ts val="2000"/>
              </a:lnSpc>
              <a:buNone/>
            </a:pPr>
            <a:r>
              <a:rPr kumimoji="1" lang="en-US" altLang="ja-JP" sz="1800" dirty="0" smtClean="0">
                <a:solidFill>
                  <a:schemeClr val="accent3">
                    <a:lumMod val="50000"/>
                  </a:schemeClr>
                </a:solidFill>
              </a:rPr>
              <a:t>【</a:t>
            </a:r>
            <a:r>
              <a:rPr kumimoji="1" lang="ja-JP" altLang="en-US" sz="1800" dirty="0" smtClean="0">
                <a:solidFill>
                  <a:schemeClr val="accent3">
                    <a:lumMod val="50000"/>
                  </a:schemeClr>
                </a:solidFill>
              </a:rPr>
              <a:t>例外</a:t>
            </a:r>
            <a:r>
              <a:rPr kumimoji="1" lang="en-US" altLang="ja-JP" sz="1800" dirty="0" smtClean="0">
                <a:solidFill>
                  <a:schemeClr val="accent3">
                    <a:lumMod val="50000"/>
                  </a:schemeClr>
                </a:solidFill>
              </a:rPr>
              <a:t>】</a:t>
            </a:r>
            <a:r>
              <a:rPr kumimoji="1" lang="ja-JP" altLang="en-US" sz="1800" dirty="0" smtClean="0">
                <a:solidFill>
                  <a:schemeClr val="accent3">
                    <a:lumMod val="50000"/>
                  </a:schemeClr>
                </a:solidFill>
              </a:rPr>
              <a:t>労使で時間外労働協定（３６協定）を締結すれば、一定の限度内で時間外労働が可能（労働基準法３６条）</a:t>
            </a:r>
            <a:endParaRPr kumimoji="1" lang="en-US" altLang="ja-JP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en-US" altLang="ja-JP" sz="1800" dirty="0" smtClean="0">
                <a:solidFill>
                  <a:schemeClr val="accent3">
                    <a:lumMod val="50000"/>
                  </a:schemeClr>
                </a:solidFill>
              </a:rPr>
              <a:t>【</a:t>
            </a:r>
            <a:r>
              <a:rPr lang="ja-JP" altLang="en-US" sz="1800" dirty="0" smtClean="0">
                <a:solidFill>
                  <a:schemeClr val="accent3">
                    <a:lumMod val="50000"/>
                  </a:schemeClr>
                </a:solidFill>
              </a:rPr>
              <a:t>例外の例外</a:t>
            </a:r>
            <a:r>
              <a:rPr lang="en-US" altLang="ja-JP" sz="1800" dirty="0" smtClean="0">
                <a:solidFill>
                  <a:schemeClr val="accent3">
                    <a:lumMod val="50000"/>
                  </a:schemeClr>
                </a:solidFill>
              </a:rPr>
              <a:t>】</a:t>
            </a:r>
            <a:r>
              <a:rPr lang="ja-JP" altLang="en-US" sz="1800" dirty="0" smtClean="0">
                <a:solidFill>
                  <a:schemeClr val="accent3">
                    <a:lumMod val="50000"/>
                  </a:schemeClr>
                </a:solidFill>
              </a:rPr>
              <a:t>「特別条項付き３６協定」を締結すれば、</a:t>
            </a:r>
            <a:r>
              <a:rPr lang="ja-JP" altLang="en-US" sz="1800" b="1" dirty="0" smtClean="0">
                <a:solidFill>
                  <a:srgbClr val="FF0000"/>
                </a:solidFill>
              </a:rPr>
              <a:t>臨時的に</a:t>
            </a:r>
            <a:r>
              <a:rPr lang="ja-JP" altLang="en-US" sz="1800" dirty="0" smtClean="0">
                <a:solidFill>
                  <a:schemeClr val="accent3">
                    <a:lumMod val="50000"/>
                  </a:schemeClr>
                </a:solidFill>
              </a:rPr>
              <a:t>限度時間を超えて時間外労働を行わせることができる。</a:t>
            </a:r>
            <a:endParaRPr lang="en-US" altLang="ja-JP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ts val="2000"/>
              </a:lnSpc>
              <a:buNone/>
            </a:pPr>
            <a:r>
              <a:rPr kumimoji="1" lang="ja-JP" altLang="en-US" sz="1800" dirty="0" smtClean="0">
                <a:solidFill>
                  <a:schemeClr val="accent3">
                    <a:lumMod val="50000"/>
                  </a:schemeClr>
                </a:solidFill>
              </a:rPr>
              <a:t>⇒実態：</a:t>
            </a:r>
            <a:r>
              <a:rPr kumimoji="1" lang="ja-JP" altLang="en-US" sz="1800" b="1" dirty="0" smtClean="0">
                <a:solidFill>
                  <a:srgbClr val="FF0000"/>
                </a:solidFill>
              </a:rPr>
              <a:t>「臨時的」が「恒常的」</a:t>
            </a:r>
            <a:r>
              <a:rPr kumimoji="1" lang="ja-JP" altLang="en-US" sz="1800" dirty="0" smtClean="0">
                <a:solidFill>
                  <a:schemeClr val="accent3">
                    <a:lumMod val="50000"/>
                  </a:schemeClr>
                </a:solidFill>
              </a:rPr>
              <a:t>になり、また違法である</a:t>
            </a:r>
            <a:r>
              <a:rPr kumimoji="1" lang="ja-JP" altLang="en-US" sz="1800" b="1" dirty="0" smtClean="0">
                <a:solidFill>
                  <a:srgbClr val="FF0000"/>
                </a:solidFill>
              </a:rPr>
              <a:t>「サービス残業」</a:t>
            </a:r>
            <a:r>
              <a:rPr kumimoji="1" lang="ja-JP" altLang="en-US" sz="1800" dirty="0" smtClean="0">
                <a:solidFill>
                  <a:schemeClr val="accent3">
                    <a:lumMod val="50000"/>
                  </a:schemeClr>
                </a:solidFill>
              </a:rPr>
              <a:t>がはびこることで、実質的に際限のない労働を強制させられることがある。</a:t>
            </a:r>
            <a:endParaRPr kumimoji="1" lang="en-US" altLang="ja-JP" sz="18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310482"/>
            <a:ext cx="748883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共生イレブン　</a:t>
            </a:r>
            <a:r>
              <a:rPr lang="ja-JP" altLang="en-US" sz="2400" dirty="0" smtClean="0">
                <a:latin typeface="+mj-ea"/>
                <a:ea typeface="+mj-ea"/>
              </a:rPr>
              <a:t>１０（長時間労働の壁を打ち破る）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04920" y="5041726"/>
            <a:ext cx="8357472" cy="1627634"/>
          </a:xfrm>
          <a:prstGeom prst="rect">
            <a:avLst/>
          </a:prstGeom>
          <a:noFill/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rgbClr val="C00000"/>
              </a:buClr>
              <a:buSzPct val="80000"/>
              <a:buFont typeface="Wingdings"/>
              <a:buChar char="l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rgbClr val="C00000"/>
              </a:buClr>
              <a:buSzPct val="65000"/>
              <a:buFont typeface="Wingdings"/>
              <a:buChar char="l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rgbClr val="C00000"/>
              </a:buClr>
              <a:buSzPct val="60000"/>
              <a:buFont typeface="Wingdings"/>
              <a:buChar char="l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/>
              <a:buChar char="l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5000"/>
              <a:buFont typeface="Wingdings"/>
              <a:buChar char="l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/>
              <a:buChar char="l"/>
              <a:defRPr kumimoji="1" sz="1900">
                <a:solidFill>
                  <a:schemeClr val="accent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"/>
              <a:buChar char="l"/>
              <a:defRPr kumimoji="1" lang="ja-JP" altLang="en-US" sz="1600" smtClean="0">
                <a:solidFill>
                  <a:schemeClr val="accent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"/>
              <a:buChar char="l"/>
              <a:defRPr kumimoji="1" lang="ja-JP" altLang="en-US" sz="1600" smtClean="0">
                <a:solidFill>
                  <a:schemeClr val="accent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"/>
              <a:buChar char="l"/>
              <a:defRPr kumimoji="1" lang="ja-JP" altLang="en-US" sz="1600" smtClean="0">
                <a:solidFill>
                  <a:schemeClr val="accent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Font typeface="Wingdings"/>
              <a:buNone/>
            </a:pPr>
            <a:r>
              <a:rPr lang="ja-JP" altLang="en-US" sz="1800" kern="0" dirty="0" smtClean="0">
                <a:solidFill>
                  <a:schemeClr val="accent3">
                    <a:lumMod val="50000"/>
                  </a:schemeClr>
                </a:solidFill>
              </a:rPr>
              <a:t>以下を法律で定める</a:t>
            </a:r>
            <a:endParaRPr lang="en-US" altLang="ja-JP" sz="1800" kern="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ts val="2000"/>
              </a:lnSpc>
              <a:buFont typeface="Wingdings"/>
              <a:buNone/>
            </a:pPr>
            <a:r>
              <a:rPr lang="ja-JP" altLang="en-US" sz="1800" kern="0" dirty="0" smtClean="0">
                <a:solidFill>
                  <a:schemeClr val="accent3">
                    <a:lumMod val="50000"/>
                  </a:schemeClr>
                </a:solidFill>
              </a:rPr>
              <a:t>○月または四半期単位で</a:t>
            </a:r>
            <a:r>
              <a:rPr lang="ja-JP" altLang="en-US" sz="1800" b="1" kern="0" dirty="0" smtClean="0">
                <a:solidFill>
                  <a:srgbClr val="FF0000"/>
                </a:solidFill>
              </a:rPr>
              <a:t>例外なき労働時間</a:t>
            </a:r>
            <a:r>
              <a:rPr lang="ja-JP" altLang="en-US" sz="1800" kern="0" dirty="0" smtClean="0">
                <a:solidFill>
                  <a:schemeClr val="accent3">
                    <a:lumMod val="50000"/>
                  </a:schemeClr>
                </a:solidFill>
              </a:rPr>
              <a:t>上限を定める</a:t>
            </a:r>
            <a:endParaRPr lang="en-US" altLang="ja-JP" sz="1800" kern="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ts val="2000"/>
              </a:lnSpc>
              <a:buFont typeface="Wingdings"/>
              <a:buNone/>
            </a:pPr>
            <a:r>
              <a:rPr lang="ja-JP" altLang="en-US" sz="1800" kern="0" dirty="0" smtClean="0">
                <a:solidFill>
                  <a:schemeClr val="accent3">
                    <a:lumMod val="50000"/>
                  </a:schemeClr>
                </a:solidFill>
              </a:rPr>
              <a:t>○仕事の終業時間から翌日の始業時間までに十分なインターバル（休息）の確保を義務づける。インターバルの時間は最終的に</a:t>
            </a:r>
            <a:r>
              <a:rPr lang="ja-JP" altLang="en-US" sz="1800" kern="0" dirty="0" smtClean="0">
                <a:solidFill>
                  <a:srgbClr val="FF0000"/>
                </a:solidFill>
              </a:rPr>
              <a:t>１１時間</a:t>
            </a:r>
            <a:r>
              <a:rPr lang="ja-JP" altLang="en-US" sz="1800" kern="0" dirty="0" smtClean="0">
                <a:solidFill>
                  <a:schemeClr val="accent3">
                    <a:lumMod val="50000"/>
                  </a:schemeClr>
                </a:solidFill>
              </a:rPr>
              <a:t>を目指す。</a:t>
            </a:r>
            <a:endParaRPr lang="en-US" altLang="ja-JP" sz="1800" kern="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ts val="2000"/>
              </a:lnSpc>
              <a:buFont typeface="Wingdings"/>
              <a:buNone/>
            </a:pPr>
            <a:r>
              <a:rPr lang="ja-JP" altLang="en-US" sz="1800" kern="0" dirty="0">
                <a:solidFill>
                  <a:schemeClr val="accent3">
                    <a:lumMod val="50000"/>
                  </a:schemeClr>
                </a:solidFill>
              </a:rPr>
              <a:t>　</a:t>
            </a:r>
            <a:r>
              <a:rPr lang="ja-JP" altLang="en-US" sz="1800" kern="0" dirty="0" smtClean="0">
                <a:solidFill>
                  <a:schemeClr val="accent3">
                    <a:lumMod val="50000"/>
                  </a:schemeClr>
                </a:solidFill>
              </a:rPr>
              <a:t>また、サービス残業解消のため、労働基準監督署の監視を強化する。</a:t>
            </a:r>
            <a:endParaRPr lang="en-US" altLang="ja-JP" sz="2400" kern="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3858032" y="4365104"/>
            <a:ext cx="79208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04056" cy="360000"/>
          </a:xfrm>
        </p:spPr>
        <p:txBody>
          <a:bodyPr/>
          <a:lstStyle/>
          <a:p>
            <a:r>
              <a:rPr kumimoji="1" lang="en-US" altLang="ja-JP" sz="1800" dirty="0" smtClean="0">
                <a:solidFill>
                  <a:srgbClr val="4B2E0F"/>
                </a:solidFill>
                <a:latin typeface="+mj-lt"/>
              </a:rPr>
              <a:t>2</a:t>
            </a:r>
            <a:r>
              <a:rPr kumimoji="1" lang="en-US" altLang="ja-JP" sz="1800" dirty="0">
                <a:solidFill>
                  <a:srgbClr val="4B2E0F"/>
                </a:solidFill>
                <a:latin typeface="+mj-lt"/>
              </a:rPr>
              <a:t>1</a:t>
            </a:r>
            <a:endParaRPr kumimoji="1" lang="ja-JP" altLang="en-US" sz="1800" dirty="0">
              <a:solidFill>
                <a:srgbClr val="4B2E0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722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260648"/>
            <a:ext cx="763284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latin typeface="+mj-ea"/>
                <a:ea typeface="+mj-ea"/>
              </a:rPr>
              <a:t>共生イレブン　</a:t>
            </a:r>
            <a:r>
              <a:rPr lang="ja-JP" altLang="en-US" sz="2400" dirty="0" smtClean="0">
                <a:latin typeface="+mj-ea"/>
                <a:ea typeface="+mj-ea"/>
              </a:rPr>
              <a:t>１１（“格差の壁”を打ち破る財源）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graphicFrame>
        <p:nvGraphicFramePr>
          <p:cNvPr id="6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143423"/>
              </p:ext>
            </p:extLst>
          </p:nvPr>
        </p:nvGraphicFramePr>
        <p:xfrm>
          <a:off x="251520" y="1534999"/>
          <a:ext cx="8568951" cy="5134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35496" y="722260"/>
            <a:ext cx="8856984" cy="849344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１億円を超えると所得税の負担割合が低下する</a:t>
            </a:r>
            <a:endParaRPr kumimoji="1" lang="ja-JP" altLang="en-US" sz="3200" dirty="0"/>
          </a:p>
        </p:txBody>
      </p:sp>
      <p:sp>
        <p:nvSpPr>
          <p:cNvPr id="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32868" y="6498000"/>
            <a:ext cx="504056" cy="360000"/>
          </a:xfrm>
        </p:spPr>
        <p:txBody>
          <a:bodyPr/>
          <a:lstStyle/>
          <a:p>
            <a:r>
              <a:rPr kumimoji="1" lang="en-US" altLang="ja-JP" sz="1800" dirty="0" smtClean="0">
                <a:solidFill>
                  <a:srgbClr val="4B2E0F"/>
                </a:solidFill>
                <a:latin typeface="+mj-lt"/>
              </a:rPr>
              <a:t>2</a:t>
            </a:r>
            <a:r>
              <a:rPr kumimoji="1" lang="en-US" altLang="ja-JP" sz="1800" dirty="0">
                <a:solidFill>
                  <a:srgbClr val="4B2E0F"/>
                </a:solidFill>
                <a:latin typeface="+mj-lt"/>
              </a:rPr>
              <a:t>2</a:t>
            </a:r>
            <a:endParaRPr kumimoji="1" lang="ja-JP" altLang="en-US" sz="1800" dirty="0">
              <a:solidFill>
                <a:srgbClr val="4B2E0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315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lang="ja-JP" altLang="en-US" sz="4000" dirty="0" smtClean="0"/>
              <a:t>“格差の壁”を打ち破るための財源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310482"/>
            <a:ext cx="864096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共生イレブン　</a:t>
            </a:r>
            <a:r>
              <a:rPr lang="ja-JP" altLang="en-US" sz="2400" dirty="0" smtClean="0">
                <a:latin typeface="+mj-ea"/>
                <a:ea typeface="+mj-ea"/>
              </a:rPr>
              <a:t>１１（“格差の壁”を打ち破るための財源）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596" y="1838144"/>
            <a:ext cx="8229600" cy="468720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「共生イレブン」の実現に向けて</a:t>
            </a:r>
            <a:r>
              <a:rPr kumimoji="1" lang="en-US" altLang="ja-JP" dirty="0" smtClean="0"/>
              <a:t>…</a:t>
            </a:r>
          </a:p>
          <a:p>
            <a:pPr marL="0" indent="0">
              <a:buNone/>
            </a:pPr>
            <a:r>
              <a:rPr lang="ja-JP" altLang="en-US" dirty="0" smtClean="0"/>
              <a:t>■金融所得課税の割合を</a:t>
            </a:r>
            <a:r>
              <a:rPr lang="en-US" altLang="ja-JP" dirty="0" smtClean="0">
                <a:latin typeface="+mn-ea"/>
              </a:rPr>
              <a:t>25</a:t>
            </a:r>
            <a:r>
              <a:rPr lang="en-US" altLang="ja-JP" dirty="0"/>
              <a:t>%</a:t>
            </a:r>
            <a:r>
              <a:rPr lang="ja-JP" altLang="en-US" dirty="0" smtClean="0"/>
              <a:t>（現行</a:t>
            </a:r>
            <a:r>
              <a:rPr lang="en-US" altLang="ja-JP" dirty="0" smtClean="0">
                <a:latin typeface="+mn-ea"/>
              </a:rPr>
              <a:t>20</a:t>
            </a:r>
            <a:r>
              <a:rPr lang="en-US" altLang="ja-JP" dirty="0" smtClean="0"/>
              <a:t>%</a:t>
            </a:r>
            <a:r>
              <a:rPr lang="ja-JP" altLang="en-US" dirty="0" smtClean="0"/>
              <a:t>）に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引き上げる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共生社会創造に向けて</a:t>
            </a:r>
            <a:r>
              <a:rPr lang="en-US" altLang="ja-JP" dirty="0" smtClean="0"/>
              <a:t>…</a:t>
            </a:r>
          </a:p>
          <a:p>
            <a:pPr marL="0" indent="0">
              <a:buNone/>
            </a:pPr>
            <a:r>
              <a:rPr lang="ja-JP" altLang="en-US" dirty="0" smtClean="0"/>
              <a:t>■既存歳出の見直し、所得課税・資産課税の累進強化を含む税制の見直しを進める</a:t>
            </a:r>
            <a:endParaRPr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5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04056" cy="360000"/>
          </a:xfrm>
        </p:spPr>
        <p:txBody>
          <a:bodyPr/>
          <a:lstStyle/>
          <a:p>
            <a:r>
              <a:rPr kumimoji="1" lang="en-US" altLang="ja-JP" sz="1800" dirty="0" smtClean="0">
                <a:solidFill>
                  <a:srgbClr val="4B2E0F"/>
                </a:solidFill>
                <a:latin typeface="+mj-lt"/>
              </a:rPr>
              <a:t>2</a:t>
            </a:r>
            <a:r>
              <a:rPr kumimoji="1" lang="en-US" altLang="ja-JP" sz="1800" dirty="0">
                <a:solidFill>
                  <a:srgbClr val="4B2E0F"/>
                </a:solidFill>
                <a:latin typeface="+mj-lt"/>
              </a:rPr>
              <a:t>3</a:t>
            </a:r>
            <a:endParaRPr kumimoji="1" lang="ja-JP" altLang="en-US" sz="1800" dirty="0">
              <a:solidFill>
                <a:srgbClr val="4B2E0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96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188640"/>
            <a:ext cx="8229600" cy="864096"/>
          </a:xfrm>
        </p:spPr>
        <p:txBody>
          <a:bodyPr>
            <a:noAutofit/>
          </a:bodyPr>
          <a:lstStyle/>
          <a:p>
            <a:r>
              <a:rPr kumimoji="1" lang="ja-JP" altLang="en-US" sz="3200" dirty="0" smtClean="0"/>
              <a:t>共生社会創造本部「とりまとめ」フレーム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596" y="1052736"/>
            <a:ext cx="8229600" cy="5248941"/>
          </a:xfrm>
        </p:spPr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1475656" y="1124744"/>
            <a:ext cx="6192688" cy="12241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中間とりまとめ（</a:t>
            </a:r>
            <a:r>
              <a:rPr kumimoji="1" lang="en-US" altLang="ja-JP" sz="2800" dirty="0" smtClean="0">
                <a:solidFill>
                  <a:schemeClr val="tx1"/>
                </a:solidFill>
                <a:latin typeface="+mn-ea"/>
              </a:rPr>
              <a:t>2015.12.22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）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5" name="ストライプ矢印 4"/>
          <p:cNvSpPr/>
          <p:nvPr/>
        </p:nvSpPr>
        <p:spPr>
          <a:xfrm rot="5400000">
            <a:off x="3887924" y="2312876"/>
            <a:ext cx="1368152" cy="158417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1464232" y="3861048"/>
            <a:ext cx="6192688" cy="24482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ja-JP" altLang="en-US" sz="2800">
                <a:solidFill>
                  <a:schemeClr val="tx1"/>
                </a:solidFill>
              </a:rPr>
              <a:t>最終</a:t>
            </a:r>
            <a:r>
              <a:rPr kumimoji="1" lang="ja-JP" altLang="en-US" sz="2800" smtClean="0">
                <a:solidFill>
                  <a:schemeClr val="tx1"/>
                </a:solidFill>
              </a:rPr>
              <a:t>とりまとめ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2699792" y="4941168"/>
            <a:ext cx="3960440" cy="13681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共生イレブン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１１</a:t>
            </a:r>
            <a:r>
              <a:rPr lang="ja-JP" altLang="en-US" sz="2400" dirty="0" smtClean="0">
                <a:solidFill>
                  <a:schemeClr val="tx1"/>
                </a:solidFill>
              </a:rPr>
              <a:t>の重点政策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539552" y="2420888"/>
            <a:ext cx="3096344" cy="151216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全国１１カ所で開催したフォーラムで頂いた意見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左矢印 9"/>
          <p:cNvSpPr/>
          <p:nvPr/>
        </p:nvSpPr>
        <p:spPr>
          <a:xfrm>
            <a:off x="5508104" y="2456892"/>
            <a:ext cx="3096344" cy="1440160"/>
          </a:xfrm>
          <a:prstGeom prst="lef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党内、有識者の意見</a:t>
            </a:r>
            <a:r>
              <a:rPr kumimoji="1" lang="ja-JP" altLang="en-US" dirty="0" smtClean="0"/>
              <a:t>、</a:t>
            </a:r>
            <a:endParaRPr kumimoji="1" lang="ja-JP" altLang="en-US" dirty="0"/>
          </a:p>
        </p:txBody>
      </p:sp>
      <p:sp>
        <p:nvSpPr>
          <p:cNvPr id="11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04056" cy="360000"/>
          </a:xfrm>
        </p:spPr>
        <p:txBody>
          <a:bodyPr/>
          <a:lstStyle/>
          <a:p>
            <a:r>
              <a:rPr kumimoji="1" lang="en-US" altLang="ja-JP" sz="1800" dirty="0" smtClean="0">
                <a:solidFill>
                  <a:srgbClr val="4B2E0F"/>
                </a:solidFill>
                <a:latin typeface="+mj-lt"/>
              </a:rPr>
              <a:t>2</a:t>
            </a:r>
            <a:endParaRPr kumimoji="1" lang="ja-JP" altLang="en-US" sz="1800" dirty="0">
              <a:solidFill>
                <a:srgbClr val="4B2E0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360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76672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私たちの目指す共生社会とは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2612" y="2132856"/>
            <a:ext cx="8319868" cy="345638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ja-JP" sz="3600" dirty="0" smtClean="0">
                <a:solidFill>
                  <a:schemeClr val="tx2">
                    <a:lumMod val="75000"/>
                  </a:schemeClr>
                </a:solidFill>
              </a:rPr>
              <a:t>一人</a:t>
            </a:r>
            <a:r>
              <a:rPr lang="ja-JP" altLang="ja-JP" sz="3600" dirty="0">
                <a:solidFill>
                  <a:schemeClr val="tx2">
                    <a:lumMod val="75000"/>
                  </a:schemeClr>
                </a:solidFill>
              </a:rPr>
              <a:t>ひとりがかけがえのない個人と</a:t>
            </a:r>
            <a:r>
              <a:rPr lang="ja-JP" altLang="ja-JP" sz="3600" dirty="0" smtClean="0">
                <a:solidFill>
                  <a:schemeClr val="tx2">
                    <a:lumMod val="75000"/>
                  </a:schemeClr>
                </a:solidFill>
              </a:rPr>
              <a:t>して尊重</a:t>
            </a:r>
            <a:r>
              <a:rPr lang="ja-JP" altLang="ja-JP" sz="3600" dirty="0">
                <a:solidFill>
                  <a:schemeClr val="tx2">
                    <a:lumMod val="75000"/>
                  </a:schemeClr>
                </a:solidFill>
              </a:rPr>
              <a:t>され、多様性を認めつつ互いに支え合い、全ての人に居場所と出番がある、強くてしなやかな</a:t>
            </a:r>
            <a:r>
              <a:rPr lang="ja-JP" altLang="ja-JP" sz="3600" dirty="0" smtClean="0">
                <a:solidFill>
                  <a:schemeClr val="tx2">
                    <a:lumMod val="75000"/>
                  </a:schemeClr>
                </a:solidFill>
              </a:rPr>
              <a:t>社会</a:t>
            </a:r>
            <a:endParaRPr lang="ja-JP" altLang="ja-JP" sz="3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ja-JP" sz="36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ja-JP" altLang="ja-JP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04056" cy="360000"/>
          </a:xfrm>
        </p:spPr>
        <p:txBody>
          <a:bodyPr/>
          <a:lstStyle/>
          <a:p>
            <a:r>
              <a:rPr kumimoji="1" lang="en-US" altLang="ja-JP" sz="1800" dirty="0">
                <a:solidFill>
                  <a:srgbClr val="4B2E0F"/>
                </a:solidFill>
                <a:latin typeface="+mj-lt"/>
              </a:rPr>
              <a:t>3</a:t>
            </a:r>
            <a:endParaRPr kumimoji="1" lang="ja-JP" altLang="en-US" sz="1800" dirty="0">
              <a:solidFill>
                <a:srgbClr val="4B2E0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603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lang="ja-JP" altLang="en-US" sz="4000" dirty="0"/>
              <a:t>児童扶養手当</a:t>
            </a:r>
            <a:r>
              <a:rPr lang="ja-JP" altLang="en-US" sz="4000" dirty="0" smtClean="0"/>
              <a:t>の大幅引き上げ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8984" y="1556792"/>
            <a:ext cx="3639348" cy="46872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800" dirty="0" smtClean="0">
                <a:solidFill>
                  <a:schemeClr val="accent3">
                    <a:lumMod val="50000"/>
                  </a:schemeClr>
                </a:solidFill>
              </a:rPr>
              <a:t>現在の児童扶養手当</a:t>
            </a:r>
            <a:endParaRPr kumimoji="1" lang="en-US" altLang="ja-JP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chemeClr val="accent3">
                    <a:lumMod val="50000"/>
                  </a:schemeClr>
                </a:solidFill>
              </a:rPr>
              <a:t>１</a:t>
            </a:r>
            <a:r>
              <a:rPr lang="ja-JP" altLang="en-US" sz="1800" dirty="0" smtClean="0">
                <a:solidFill>
                  <a:schemeClr val="accent3">
                    <a:lumMod val="50000"/>
                  </a:schemeClr>
                </a:solidFill>
              </a:rPr>
              <a:t>．支給額</a:t>
            </a:r>
            <a:endParaRPr lang="en-US" altLang="ja-JP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kumimoji="1" lang="ja-JP" altLang="en-US" sz="1800" dirty="0" smtClean="0">
                <a:solidFill>
                  <a:schemeClr val="accent3">
                    <a:lumMod val="50000"/>
                  </a:schemeClr>
                </a:solidFill>
              </a:rPr>
              <a:t>第１子　最大４２，０００円</a:t>
            </a:r>
            <a:endParaRPr kumimoji="1" lang="en-US" altLang="ja-JP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chemeClr val="accent3">
                    <a:lumMod val="50000"/>
                  </a:schemeClr>
                </a:solidFill>
              </a:rPr>
              <a:t>　</a:t>
            </a:r>
            <a:r>
              <a:rPr lang="ja-JP" altLang="en-US" sz="1800" dirty="0" smtClean="0">
                <a:solidFill>
                  <a:schemeClr val="accent3">
                    <a:lumMod val="50000"/>
                  </a:schemeClr>
                </a:solidFill>
              </a:rPr>
              <a:t>　　</a:t>
            </a:r>
            <a:r>
              <a:rPr kumimoji="1" lang="ja-JP" altLang="en-US" sz="1800" dirty="0" smtClean="0">
                <a:solidFill>
                  <a:schemeClr val="accent3">
                    <a:lumMod val="50000"/>
                  </a:schemeClr>
                </a:solidFill>
              </a:rPr>
              <a:t>（収入により変動）</a:t>
            </a:r>
            <a:endParaRPr kumimoji="1" lang="en-US" altLang="ja-JP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1800" dirty="0" smtClean="0">
                <a:solidFill>
                  <a:schemeClr val="accent3">
                    <a:lumMod val="50000"/>
                  </a:schemeClr>
                </a:solidFill>
              </a:rPr>
              <a:t>第２子　　　　　５</a:t>
            </a:r>
            <a:r>
              <a:rPr lang="ja-JP" altLang="en-US" sz="1800" dirty="0">
                <a:solidFill>
                  <a:schemeClr val="accent3">
                    <a:lumMod val="50000"/>
                  </a:schemeClr>
                </a:solidFill>
              </a:rPr>
              <a:t> ， </a:t>
            </a:r>
            <a:r>
              <a:rPr lang="ja-JP" altLang="en-US" sz="1800" dirty="0" smtClean="0">
                <a:solidFill>
                  <a:schemeClr val="accent3">
                    <a:lumMod val="50000"/>
                  </a:schemeClr>
                </a:solidFill>
              </a:rPr>
              <a:t>０００円</a:t>
            </a:r>
            <a:endParaRPr lang="en-US" altLang="ja-JP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kumimoji="1" lang="ja-JP" altLang="en-US" sz="1800" dirty="0" smtClean="0">
                <a:solidFill>
                  <a:schemeClr val="accent3">
                    <a:lumMod val="50000"/>
                  </a:schemeClr>
                </a:solidFill>
              </a:rPr>
              <a:t>第３子以降　　　</a:t>
            </a:r>
            <a:r>
              <a:rPr lang="ja-JP" altLang="en-US" sz="1800" dirty="0">
                <a:solidFill>
                  <a:schemeClr val="accent3">
                    <a:lumMod val="50000"/>
                  </a:schemeClr>
                </a:solidFill>
              </a:rPr>
              <a:t>３ ， ０００円</a:t>
            </a:r>
            <a:endParaRPr kumimoji="1" lang="en-US" altLang="ja-JP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18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kumimoji="1" lang="ja-JP" altLang="en-US" sz="1800" dirty="0" smtClean="0">
                <a:solidFill>
                  <a:schemeClr val="accent3">
                    <a:lumMod val="50000"/>
                  </a:schemeClr>
                </a:solidFill>
              </a:rPr>
              <a:t>２．支給対象年齢</a:t>
            </a:r>
            <a:endParaRPr kumimoji="1" lang="en-US" altLang="ja-JP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1800" dirty="0" smtClean="0">
                <a:solidFill>
                  <a:schemeClr val="accent3">
                    <a:lumMod val="50000"/>
                  </a:schemeClr>
                </a:solidFill>
              </a:rPr>
              <a:t>１８歳</a:t>
            </a:r>
            <a:r>
              <a:rPr lang="ja-JP" altLang="en-US" sz="1800" dirty="0">
                <a:solidFill>
                  <a:schemeClr val="accent3">
                    <a:lumMod val="50000"/>
                  </a:schemeClr>
                </a:solidFill>
              </a:rPr>
              <a:t>の</a:t>
            </a:r>
            <a:r>
              <a:rPr lang="ja-JP" altLang="en-US" sz="1800" dirty="0" smtClean="0">
                <a:solidFill>
                  <a:schemeClr val="accent3">
                    <a:lumMod val="50000"/>
                  </a:schemeClr>
                </a:solidFill>
              </a:rPr>
              <a:t>誕生日の後に</a:t>
            </a:r>
            <a:endParaRPr lang="en-US" altLang="ja-JP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1800" dirty="0" smtClean="0">
                <a:solidFill>
                  <a:schemeClr val="accent3">
                    <a:lumMod val="50000"/>
                  </a:schemeClr>
                </a:solidFill>
              </a:rPr>
              <a:t>最初にくる３月３１日まで</a:t>
            </a:r>
            <a:endParaRPr lang="en-US" altLang="ja-JP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kumimoji="1" lang="en-US" altLang="ja-JP" sz="18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1800" dirty="0" smtClean="0">
                <a:solidFill>
                  <a:schemeClr val="accent3">
                    <a:lumMod val="50000"/>
                  </a:schemeClr>
                </a:solidFill>
              </a:rPr>
              <a:t>３．支給回数</a:t>
            </a:r>
            <a:endParaRPr lang="en-US" altLang="ja-JP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kumimoji="1" lang="ja-JP" altLang="en-US" sz="1800" dirty="0">
                <a:solidFill>
                  <a:schemeClr val="accent3">
                    <a:lumMod val="50000"/>
                  </a:schemeClr>
                </a:solidFill>
              </a:rPr>
              <a:t>　</a:t>
            </a:r>
            <a:r>
              <a:rPr kumimoji="1" lang="ja-JP" altLang="en-US" sz="1800" dirty="0" smtClean="0">
                <a:solidFill>
                  <a:schemeClr val="accent3">
                    <a:lumMod val="50000"/>
                  </a:schemeClr>
                </a:solidFill>
              </a:rPr>
              <a:t>１年に３回</a:t>
            </a:r>
            <a:endParaRPr kumimoji="1" lang="ja-JP" altLang="en-US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310482"/>
            <a:ext cx="684076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共生イレブン　</a:t>
            </a:r>
            <a:r>
              <a:rPr lang="ja-JP" altLang="en-US" sz="2400" dirty="0" smtClean="0">
                <a:latin typeface="+mj-ea"/>
                <a:ea typeface="+mj-ea"/>
              </a:rPr>
              <a:t>１（教育格差の壁を打ち破る）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076056" y="1628800"/>
            <a:ext cx="3639348" cy="468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rgbClr val="C00000"/>
              </a:buClr>
              <a:buSzPct val="80000"/>
              <a:buFont typeface="Wingdings"/>
              <a:buChar char="l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rgbClr val="C00000"/>
              </a:buClr>
              <a:buSzPct val="65000"/>
              <a:buFont typeface="Wingdings"/>
              <a:buChar char="l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rgbClr val="C00000"/>
              </a:buClr>
              <a:buSzPct val="60000"/>
              <a:buFont typeface="Wingdings"/>
              <a:buChar char="l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/>
              <a:buChar char="l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5000"/>
              <a:buFont typeface="Wingdings"/>
              <a:buChar char="l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/>
              <a:buChar char="l"/>
              <a:defRPr kumimoji="1" sz="1900">
                <a:solidFill>
                  <a:schemeClr val="accent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"/>
              <a:buChar char="l"/>
              <a:defRPr kumimoji="1" lang="ja-JP" altLang="en-US" sz="1600" smtClean="0">
                <a:solidFill>
                  <a:schemeClr val="accent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"/>
              <a:buChar char="l"/>
              <a:defRPr kumimoji="1" lang="ja-JP" altLang="en-US" sz="1600" smtClean="0">
                <a:solidFill>
                  <a:schemeClr val="accent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"/>
              <a:buChar char="l"/>
              <a:defRPr kumimoji="1" lang="ja-JP" altLang="en-US" sz="1600" smtClean="0">
                <a:solidFill>
                  <a:schemeClr val="accent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ja-JP" altLang="en-US" sz="2800" kern="0" dirty="0" smtClean="0">
                <a:solidFill>
                  <a:schemeClr val="accent3">
                    <a:lumMod val="50000"/>
                  </a:schemeClr>
                </a:solidFill>
              </a:rPr>
              <a:t>民進党の提案</a:t>
            </a:r>
            <a:endParaRPr lang="en-US" altLang="ja-JP" sz="2800" kern="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Font typeface="Wingdings"/>
              <a:buNone/>
            </a:pPr>
            <a:r>
              <a:rPr lang="ja-JP" altLang="en-US" sz="1800" kern="0" dirty="0" smtClean="0">
                <a:solidFill>
                  <a:schemeClr val="accent3">
                    <a:lumMod val="50000"/>
                  </a:schemeClr>
                </a:solidFill>
              </a:rPr>
              <a:t>１．支給額</a:t>
            </a:r>
            <a:endParaRPr lang="en-US" altLang="ja-JP" sz="1800" kern="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1800" kern="0" dirty="0" smtClean="0">
                <a:solidFill>
                  <a:schemeClr val="accent3">
                    <a:lumMod val="50000"/>
                  </a:schemeClr>
                </a:solidFill>
              </a:rPr>
              <a:t>第１子　最大４２</a:t>
            </a:r>
            <a:r>
              <a:rPr lang="ja-JP" altLang="en-US" sz="1800" dirty="0">
                <a:solidFill>
                  <a:schemeClr val="accent3">
                    <a:lumMod val="50000"/>
                  </a:schemeClr>
                </a:solidFill>
              </a:rPr>
              <a:t> ， </a:t>
            </a:r>
            <a:r>
              <a:rPr lang="ja-JP" altLang="en-US" sz="1800" kern="0" dirty="0" smtClean="0">
                <a:solidFill>
                  <a:schemeClr val="accent3">
                    <a:lumMod val="50000"/>
                  </a:schemeClr>
                </a:solidFill>
              </a:rPr>
              <a:t>０００円</a:t>
            </a:r>
            <a:endParaRPr lang="en-US" altLang="ja-JP" sz="1800" kern="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Font typeface="Wingdings"/>
              <a:buNone/>
            </a:pPr>
            <a:r>
              <a:rPr lang="ja-JP" altLang="en-US" sz="1800" kern="0" dirty="0" smtClean="0">
                <a:solidFill>
                  <a:schemeClr val="accent3">
                    <a:lumMod val="50000"/>
                  </a:schemeClr>
                </a:solidFill>
              </a:rPr>
              <a:t>　　　（収入により変動）</a:t>
            </a:r>
            <a:endParaRPr lang="en-US" altLang="ja-JP" sz="1800" kern="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Font typeface="Wingdings"/>
              <a:buNone/>
            </a:pPr>
            <a:r>
              <a:rPr lang="ja-JP" altLang="en-US" sz="1800" kern="0" dirty="0" smtClean="0">
                <a:solidFill>
                  <a:schemeClr val="accent3">
                    <a:lumMod val="50000"/>
                  </a:schemeClr>
                </a:solidFill>
              </a:rPr>
              <a:t>第２子　　　　</a:t>
            </a:r>
            <a:r>
              <a:rPr lang="ja-JP" altLang="en-US" sz="1800" b="1" kern="0" dirty="0" smtClean="0">
                <a:solidFill>
                  <a:srgbClr val="FF0000"/>
                </a:solidFill>
              </a:rPr>
              <a:t>１０，０００円</a:t>
            </a:r>
            <a:endParaRPr lang="en-US" altLang="ja-JP" sz="1800" b="1" kern="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1800" kern="0" dirty="0" smtClean="0">
                <a:solidFill>
                  <a:schemeClr val="accent3">
                    <a:lumMod val="50000"/>
                  </a:schemeClr>
                </a:solidFill>
              </a:rPr>
              <a:t>第３子以降　　</a:t>
            </a:r>
            <a:r>
              <a:rPr lang="ja-JP" altLang="en-US" sz="1800" b="1" kern="0" dirty="0" smtClean="0">
                <a:solidFill>
                  <a:srgbClr val="FF0000"/>
                </a:solidFill>
              </a:rPr>
              <a:t>１０，０００円</a:t>
            </a:r>
            <a:endParaRPr lang="en-US" altLang="ja-JP" sz="1800" b="1" kern="0" dirty="0" smtClean="0">
              <a:solidFill>
                <a:srgbClr val="FF0000"/>
              </a:solidFill>
            </a:endParaRPr>
          </a:p>
          <a:p>
            <a:pPr marL="0" indent="0">
              <a:buFont typeface="Wingdings"/>
              <a:buNone/>
            </a:pPr>
            <a:endParaRPr lang="en-US" altLang="ja-JP" sz="1800" kern="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Font typeface="Wingdings"/>
              <a:buNone/>
            </a:pPr>
            <a:r>
              <a:rPr lang="ja-JP" altLang="en-US" sz="1800" kern="0" dirty="0" smtClean="0">
                <a:solidFill>
                  <a:schemeClr val="accent3">
                    <a:lumMod val="50000"/>
                  </a:schemeClr>
                </a:solidFill>
              </a:rPr>
              <a:t>２．支給対象年齢</a:t>
            </a:r>
            <a:endParaRPr lang="en-US" altLang="ja-JP" sz="1800" kern="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Font typeface="Wingdings"/>
              <a:buNone/>
            </a:pPr>
            <a:r>
              <a:rPr lang="ja-JP" altLang="en-US" sz="1800" b="1" kern="0" dirty="0">
                <a:solidFill>
                  <a:srgbClr val="FF0000"/>
                </a:solidFill>
              </a:rPr>
              <a:t>２０</a:t>
            </a:r>
            <a:r>
              <a:rPr lang="ja-JP" altLang="en-US" sz="1800" b="1" kern="0" dirty="0" smtClean="0">
                <a:solidFill>
                  <a:srgbClr val="FF0000"/>
                </a:solidFill>
              </a:rPr>
              <a:t>歳</a:t>
            </a:r>
            <a:r>
              <a:rPr lang="ja-JP" altLang="en-US" sz="1800" kern="0" dirty="0" smtClean="0">
                <a:solidFill>
                  <a:schemeClr val="accent3">
                    <a:lumMod val="50000"/>
                  </a:schemeClr>
                </a:solidFill>
              </a:rPr>
              <a:t>の誕生日の後に</a:t>
            </a:r>
            <a:endParaRPr lang="en-US" altLang="ja-JP" sz="1800" kern="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Font typeface="Wingdings"/>
              <a:buNone/>
            </a:pPr>
            <a:r>
              <a:rPr lang="ja-JP" altLang="en-US" sz="1800" kern="0" dirty="0" smtClean="0">
                <a:solidFill>
                  <a:schemeClr val="accent3">
                    <a:lumMod val="50000"/>
                  </a:schemeClr>
                </a:solidFill>
              </a:rPr>
              <a:t>最初にくる３月３１日まで</a:t>
            </a:r>
            <a:endParaRPr lang="en-US" altLang="ja-JP" sz="1800" kern="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Font typeface="Wingdings"/>
              <a:buNone/>
            </a:pPr>
            <a:endParaRPr lang="en-US" altLang="ja-JP" sz="1800" kern="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Font typeface="Wingdings"/>
              <a:buNone/>
            </a:pPr>
            <a:r>
              <a:rPr lang="ja-JP" altLang="en-US" sz="1800" kern="0" dirty="0" smtClean="0">
                <a:solidFill>
                  <a:schemeClr val="accent3">
                    <a:lumMod val="50000"/>
                  </a:schemeClr>
                </a:solidFill>
              </a:rPr>
              <a:t>３．支給回数</a:t>
            </a:r>
            <a:endParaRPr lang="en-US" altLang="ja-JP" sz="1800" kern="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Font typeface="Wingdings"/>
              <a:buNone/>
            </a:pPr>
            <a:r>
              <a:rPr lang="ja-JP" altLang="en-US" sz="1800" kern="0" dirty="0" smtClean="0">
                <a:solidFill>
                  <a:schemeClr val="accent3">
                    <a:lumMod val="50000"/>
                  </a:schemeClr>
                </a:solidFill>
              </a:rPr>
              <a:t>　</a:t>
            </a:r>
            <a:r>
              <a:rPr lang="ja-JP" altLang="en-US" sz="1800" b="1" kern="0" dirty="0" smtClean="0">
                <a:solidFill>
                  <a:srgbClr val="FF0000"/>
                </a:solidFill>
              </a:rPr>
              <a:t>１年に１２回（毎月支給）</a:t>
            </a:r>
            <a:endParaRPr lang="ja-JP" altLang="en-US" sz="1800" b="1" kern="0" dirty="0">
              <a:solidFill>
                <a:srgbClr val="FF0000"/>
              </a:solidFill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3923928" y="3356992"/>
            <a:ext cx="1152128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04056" cy="360000"/>
          </a:xfrm>
        </p:spPr>
        <p:txBody>
          <a:bodyPr/>
          <a:lstStyle/>
          <a:p>
            <a:r>
              <a:rPr kumimoji="1" lang="en-US" altLang="ja-JP" sz="1800" dirty="0">
                <a:solidFill>
                  <a:srgbClr val="4B2E0F"/>
                </a:solidFill>
                <a:latin typeface="+mj-lt"/>
              </a:rPr>
              <a:t>4</a:t>
            </a:r>
            <a:endParaRPr kumimoji="1" lang="ja-JP" altLang="en-US" sz="1800" dirty="0">
              <a:solidFill>
                <a:srgbClr val="4B2E0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506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755458"/>
              </p:ext>
            </p:extLst>
          </p:nvPr>
        </p:nvGraphicFramePr>
        <p:xfrm>
          <a:off x="0" y="1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グラフ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412025"/>
              </p:ext>
            </p:extLst>
          </p:nvPr>
        </p:nvGraphicFramePr>
        <p:xfrm>
          <a:off x="15280" y="1700808"/>
          <a:ext cx="9144000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611560" y="1907540"/>
            <a:ext cx="669674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先進各国の子どもがいる現役世帯（大人が一人）の貧困率％）</a:t>
            </a:r>
            <a:endParaRPr kumimoji="1" lang="ja-JP" altLang="en-US" b="1" dirty="0"/>
          </a:p>
        </p:txBody>
      </p:sp>
      <p:sp>
        <p:nvSpPr>
          <p:cNvPr id="6" name="スライド番号プレースホルダー 3"/>
          <p:cNvSpPr txBox="1">
            <a:spLocks/>
          </p:cNvSpPr>
          <p:nvPr/>
        </p:nvSpPr>
        <p:spPr>
          <a:xfrm>
            <a:off x="8676456" y="6525384"/>
            <a:ext cx="504056" cy="360000"/>
          </a:xfrm>
          <a:prstGeom prst="rect">
            <a:avLst/>
          </a:prstGeom>
        </p:spPr>
        <p:txBody>
          <a:bodyPr vert="horz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0" sz="1200" kern="12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800" dirty="0" smtClean="0">
                <a:solidFill>
                  <a:srgbClr val="4B2E0F"/>
                </a:solidFill>
                <a:latin typeface="+mj-lt"/>
              </a:rPr>
              <a:t>5</a:t>
            </a:r>
            <a:endParaRPr kumimoji="1" lang="ja-JP" altLang="en-US" sz="1800" dirty="0">
              <a:solidFill>
                <a:srgbClr val="4B2E0F"/>
              </a:solidFill>
              <a:latin typeface="+mj-lt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528" y="1562308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％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9146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816443"/>
              </p:ext>
            </p:extLst>
          </p:nvPr>
        </p:nvGraphicFramePr>
        <p:xfrm>
          <a:off x="0" y="1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39944" y="6488752"/>
            <a:ext cx="504056" cy="360000"/>
          </a:xfrm>
        </p:spPr>
        <p:txBody>
          <a:bodyPr/>
          <a:lstStyle/>
          <a:p>
            <a:r>
              <a:rPr kumimoji="1" lang="en-US" altLang="ja-JP" sz="1800" dirty="0" smtClean="0">
                <a:solidFill>
                  <a:srgbClr val="4B2E0F"/>
                </a:solidFill>
                <a:latin typeface="+mj-lt"/>
              </a:rPr>
              <a:t>6</a:t>
            </a:r>
            <a:endParaRPr kumimoji="1" lang="ja-JP" altLang="en-US" sz="1800" dirty="0">
              <a:solidFill>
                <a:srgbClr val="4B2E0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53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9188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lang="ja-JP" altLang="en-US" sz="4000" dirty="0" smtClean="0"/>
              <a:t>渡しきり（給付型）奨学金の創設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2700" dirty="0" smtClean="0"/>
              <a:t>～能力と意欲があれば、誰でも大学に</a:t>
            </a:r>
            <a:r>
              <a:rPr lang="en-US" altLang="ja-JP" sz="2700" dirty="0" smtClean="0"/>
              <a:t/>
            </a:r>
            <a:br>
              <a:rPr lang="en-US" altLang="ja-JP" sz="2700" dirty="0" smtClean="0"/>
            </a:br>
            <a:r>
              <a:rPr lang="ja-JP" altLang="en-US" sz="2700" dirty="0" smtClean="0"/>
              <a:t>行くことのできる社会を実現する～</a:t>
            </a:r>
            <a:endParaRPr kumimoji="1" lang="ja-JP" altLang="en-US" sz="27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2420888"/>
            <a:ext cx="8357472" cy="1944216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kumimoji="1" lang="ja-JP" altLang="en-US" sz="2400" b="1" dirty="0" smtClean="0">
                <a:solidFill>
                  <a:srgbClr val="FF0000"/>
                </a:solidFill>
              </a:rPr>
              <a:t>★目標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ts val="2400"/>
              </a:lnSpc>
              <a:buNone/>
            </a:pPr>
            <a:r>
              <a:rPr kumimoji="1" lang="ja-JP" altLang="en-US" sz="2400" dirty="0" smtClean="0">
                <a:solidFill>
                  <a:schemeClr val="accent3">
                    <a:lumMod val="50000"/>
                  </a:schemeClr>
                </a:solidFill>
              </a:rPr>
              <a:t>ＧＤＰに占める公財政教育支出の割合をＯＥＣＤ平均並に引き上げ、</a:t>
            </a:r>
            <a:r>
              <a:rPr lang="ja-JP" altLang="en-US" sz="2400" dirty="0" smtClean="0">
                <a:solidFill>
                  <a:schemeClr val="accent3">
                    <a:lumMod val="50000"/>
                  </a:schemeClr>
                </a:solidFill>
              </a:rPr>
              <a:t>教育</a:t>
            </a:r>
            <a:r>
              <a:rPr lang="ja-JP" altLang="en-US" sz="2400" dirty="0">
                <a:solidFill>
                  <a:schemeClr val="accent3">
                    <a:lumMod val="50000"/>
                  </a:schemeClr>
                </a:solidFill>
              </a:rPr>
              <a:t>にかかる家計の負担を大幅に</a:t>
            </a:r>
            <a:r>
              <a:rPr lang="ja-JP" altLang="en-US" sz="2400" dirty="0" smtClean="0">
                <a:solidFill>
                  <a:schemeClr val="accent3">
                    <a:lumMod val="50000"/>
                  </a:schemeClr>
                </a:solidFill>
              </a:rPr>
              <a:t>引き下げる。</a:t>
            </a:r>
            <a:endParaRPr kumimoji="1" lang="en-US" altLang="ja-JP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【</a:t>
            </a:r>
            <a:r>
              <a:rPr lang="ja-JP" altLang="en-US" sz="2400" dirty="0" smtClean="0">
                <a:solidFill>
                  <a:schemeClr val="accent3">
                    <a:lumMod val="50000"/>
                  </a:schemeClr>
                </a:solidFill>
              </a:rPr>
              <a:t>ＧＤＰに占める公財政教育支出（</a:t>
            </a:r>
            <a:r>
              <a:rPr lang="en-US" altLang="ja-JP" sz="2400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2011</a:t>
            </a:r>
            <a:r>
              <a:rPr lang="ja-JP" altLang="en-US" sz="2400" dirty="0" smtClean="0">
                <a:solidFill>
                  <a:schemeClr val="accent3">
                    <a:lumMod val="50000"/>
                  </a:schemeClr>
                </a:solidFill>
              </a:rPr>
              <a:t>年）</a:t>
            </a:r>
            <a:r>
              <a:rPr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】</a:t>
            </a:r>
          </a:p>
          <a:p>
            <a:pPr marL="0" indent="0">
              <a:lnSpc>
                <a:spcPts val="2400"/>
              </a:lnSpc>
              <a:buNone/>
            </a:pPr>
            <a:r>
              <a:rPr kumimoji="1" lang="ja-JP" altLang="en-US" sz="2400" dirty="0">
                <a:solidFill>
                  <a:schemeClr val="accent3">
                    <a:lumMod val="50000"/>
                  </a:schemeClr>
                </a:solidFill>
              </a:rPr>
              <a:t>　</a:t>
            </a:r>
            <a:r>
              <a:rPr kumimoji="1" lang="ja-JP" altLang="en-US" sz="2400" dirty="0" smtClean="0">
                <a:solidFill>
                  <a:schemeClr val="accent3">
                    <a:lumMod val="50000"/>
                  </a:schemeClr>
                </a:solidFill>
              </a:rPr>
              <a:t>　</a:t>
            </a:r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OECD</a:t>
            </a:r>
            <a:r>
              <a:rPr kumimoji="1" lang="ja-JP" altLang="en-US" sz="2400" dirty="0" smtClean="0">
                <a:solidFill>
                  <a:schemeClr val="accent3">
                    <a:lumMod val="50000"/>
                  </a:schemeClr>
                </a:solidFill>
              </a:rPr>
              <a:t>平均＝５．６％　</a:t>
            </a:r>
            <a:r>
              <a:rPr lang="ja-JP" altLang="en-US" sz="2400" dirty="0">
                <a:solidFill>
                  <a:schemeClr val="accent3">
                    <a:lumMod val="50000"/>
                  </a:schemeClr>
                </a:solidFill>
              </a:rPr>
              <a:t>　</a:t>
            </a:r>
            <a:r>
              <a:rPr lang="ja-JP" altLang="en-US" sz="2400" dirty="0" smtClean="0">
                <a:solidFill>
                  <a:schemeClr val="accent3">
                    <a:lumMod val="50000"/>
                  </a:schemeClr>
                </a:solidFill>
              </a:rPr>
              <a:t>　日本＝３．８％</a:t>
            </a:r>
            <a:endParaRPr kumimoji="1" lang="en-US" altLang="ja-JP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310482"/>
            <a:ext cx="669674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共生イレブン　</a:t>
            </a:r>
            <a:r>
              <a:rPr lang="ja-JP" altLang="en-US" sz="2400" dirty="0" smtClean="0">
                <a:latin typeface="+mj-ea"/>
                <a:ea typeface="+mj-ea"/>
              </a:rPr>
              <a:t>２</a:t>
            </a:r>
            <a:r>
              <a:rPr lang="ja-JP" altLang="en-US" sz="2400" dirty="0">
                <a:latin typeface="+mj-ea"/>
              </a:rPr>
              <a:t>（教育格差の壁を打ち破る</a:t>
            </a:r>
            <a:r>
              <a:rPr lang="ja-JP" altLang="en-US" sz="2400" dirty="0" smtClean="0">
                <a:latin typeface="+mj-ea"/>
              </a:rPr>
              <a:t>）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453120" y="5202896"/>
            <a:ext cx="8357472" cy="1296144"/>
          </a:xfrm>
          <a:prstGeom prst="rect">
            <a:avLst/>
          </a:prstGeom>
          <a:noFill/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rgbClr val="C00000"/>
              </a:buClr>
              <a:buSzPct val="80000"/>
              <a:buFont typeface="Wingdings"/>
              <a:buChar char="l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rgbClr val="C00000"/>
              </a:buClr>
              <a:buSzPct val="65000"/>
              <a:buFont typeface="Wingdings"/>
              <a:buChar char="l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rgbClr val="C00000"/>
              </a:buClr>
              <a:buSzPct val="60000"/>
              <a:buFont typeface="Wingdings"/>
              <a:buChar char="l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/>
              <a:buChar char="l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5000"/>
              <a:buFont typeface="Wingdings"/>
              <a:buChar char="l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/>
              <a:buChar char="l"/>
              <a:defRPr kumimoji="1" sz="1900">
                <a:solidFill>
                  <a:schemeClr val="accent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"/>
              <a:buChar char="l"/>
              <a:defRPr kumimoji="1" lang="ja-JP" altLang="en-US" sz="1600" smtClean="0">
                <a:solidFill>
                  <a:schemeClr val="accent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"/>
              <a:buChar char="l"/>
              <a:defRPr kumimoji="1" lang="ja-JP" altLang="en-US" sz="1600" smtClean="0">
                <a:solidFill>
                  <a:schemeClr val="accent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"/>
              <a:buChar char="l"/>
              <a:defRPr kumimoji="1" lang="ja-JP" altLang="en-US" sz="1600" smtClean="0">
                <a:solidFill>
                  <a:schemeClr val="accent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Font typeface="Wingdings"/>
              <a:buNone/>
            </a:pPr>
            <a:r>
              <a:rPr lang="ja-JP" altLang="en-US" sz="2400" b="1" kern="0" dirty="0" smtClean="0">
                <a:solidFill>
                  <a:srgbClr val="FF0000"/>
                </a:solidFill>
              </a:rPr>
              <a:t>★第一歩として</a:t>
            </a:r>
            <a:endParaRPr lang="en-US" altLang="ja-JP" sz="2400" b="1" kern="0" dirty="0" smtClean="0">
              <a:solidFill>
                <a:srgbClr val="FF0000"/>
              </a:solidFill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ja-JP" altLang="en-US" sz="2400" kern="0" dirty="0" smtClean="0">
                <a:solidFill>
                  <a:schemeClr val="accent3">
                    <a:lumMod val="50000"/>
                  </a:schemeClr>
                </a:solidFill>
              </a:rPr>
              <a:t>一定の要件の下、返済不要の渡しきり（給付型）奨学金を創設する。</a:t>
            </a:r>
            <a:r>
              <a:rPr lang="ja-JP" altLang="ja-JP" sz="2400" dirty="0" smtClean="0">
                <a:solidFill>
                  <a:schemeClr val="accent3">
                    <a:lumMod val="50000"/>
                  </a:schemeClr>
                </a:solidFill>
              </a:rPr>
              <a:t>合わせて</a:t>
            </a:r>
            <a:r>
              <a:rPr lang="ja-JP" altLang="ja-JP" sz="2400" dirty="0">
                <a:solidFill>
                  <a:schemeClr val="accent3">
                    <a:lumMod val="50000"/>
                  </a:schemeClr>
                </a:solidFill>
              </a:rPr>
              <a:t>大学授業料の減免措置拡大を</a:t>
            </a:r>
            <a:r>
              <a:rPr lang="ja-JP" altLang="ja-JP" sz="2400" dirty="0" smtClean="0">
                <a:solidFill>
                  <a:schemeClr val="accent3">
                    <a:lumMod val="50000"/>
                  </a:schemeClr>
                </a:solidFill>
              </a:rPr>
              <a:t>検討。</a:t>
            </a:r>
            <a:endParaRPr lang="en-US" altLang="ja-JP" sz="2400" kern="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3671900" y="4410808"/>
            <a:ext cx="79208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04056" cy="360000"/>
          </a:xfrm>
        </p:spPr>
        <p:txBody>
          <a:bodyPr/>
          <a:lstStyle/>
          <a:p>
            <a:r>
              <a:rPr kumimoji="1" lang="en-US" altLang="ja-JP" sz="1800" dirty="0">
                <a:solidFill>
                  <a:srgbClr val="4B2E0F"/>
                </a:solidFill>
                <a:latin typeface="+mj-lt"/>
              </a:rPr>
              <a:t>7</a:t>
            </a:r>
            <a:endParaRPr kumimoji="1" lang="ja-JP" altLang="en-US" sz="1800" dirty="0">
              <a:solidFill>
                <a:srgbClr val="4B2E0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182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76456" y="6525384"/>
            <a:ext cx="504056" cy="360000"/>
          </a:xfrm>
        </p:spPr>
        <p:txBody>
          <a:bodyPr/>
          <a:lstStyle/>
          <a:p>
            <a:r>
              <a:rPr kumimoji="1" lang="en-US" altLang="ja-JP" sz="1800" dirty="0">
                <a:solidFill>
                  <a:srgbClr val="4B2E0F"/>
                </a:solidFill>
                <a:latin typeface="+mj-lt"/>
              </a:rPr>
              <a:t>6</a:t>
            </a:r>
            <a:endParaRPr kumimoji="1" lang="ja-JP" altLang="en-US" sz="1800" dirty="0">
              <a:solidFill>
                <a:srgbClr val="4B2E0F"/>
              </a:solidFill>
              <a:latin typeface="+mj-lt"/>
            </a:endParaRPr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46715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スライド番号プレースホルダー 3"/>
          <p:cNvSpPr txBox="1">
            <a:spLocks/>
          </p:cNvSpPr>
          <p:nvPr/>
        </p:nvSpPr>
        <p:spPr>
          <a:xfrm>
            <a:off x="8639944" y="6498000"/>
            <a:ext cx="504056" cy="360000"/>
          </a:xfrm>
          <a:prstGeom prst="rect">
            <a:avLst/>
          </a:prstGeom>
        </p:spPr>
        <p:txBody>
          <a:bodyPr vert="horz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0" sz="1200" kern="12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800" dirty="0">
                <a:solidFill>
                  <a:srgbClr val="4B2E0F"/>
                </a:solidFill>
                <a:latin typeface="+mj-lt"/>
              </a:rPr>
              <a:t>8</a:t>
            </a:r>
            <a:endParaRPr kumimoji="1" lang="ja-JP" altLang="en-US" sz="1800" dirty="0">
              <a:solidFill>
                <a:srgbClr val="4B2E0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16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みやび">
  <a:themeElements>
    <a:clrScheme name="みやび">
      <a:dk1>
        <a:sysClr val="windowText" lastClr="000000"/>
      </a:dk1>
      <a:lt1>
        <a:sysClr val="window" lastClr="FFFFFF"/>
      </a:lt1>
      <a:dk2>
        <a:srgbClr val="975C1E"/>
      </a:dk2>
      <a:lt2>
        <a:srgbClr val="FFE880"/>
      </a:lt2>
      <a:accent1>
        <a:srgbClr val="E3560E"/>
      </a:accent1>
      <a:accent2>
        <a:srgbClr val="5C5943"/>
      </a:accent2>
      <a:accent3>
        <a:srgbClr val="F1AB3B"/>
      </a:accent3>
      <a:accent4>
        <a:srgbClr val="6D8A16"/>
      </a:accent4>
      <a:accent5>
        <a:srgbClr val="73AAC0"/>
      </a:accent5>
      <a:accent6>
        <a:srgbClr val="3E68AF"/>
      </a:accent6>
      <a:hlink>
        <a:srgbClr val="0000FE"/>
      </a:hlink>
      <a:folHlink>
        <a:srgbClr val="800080"/>
      </a:folHlink>
    </a:clrScheme>
    <a:fontScheme name="みやび">
      <a:majorFont>
        <a:latin typeface="Calibri"/>
        <a:ea typeface=""/>
        <a:cs typeface=""/>
        <a:font script="Jpan" typeface="HGｺﾞｼｯｸE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みやび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tint val="95000"/>
                <a:satMod val="155000"/>
              </a:schemeClr>
            </a:gs>
            <a:gs pos="100000">
              <a:schemeClr val="phClr">
                <a:tint val="47000"/>
                <a:hueMod val="100000"/>
                <a:satMod val="375000"/>
              </a:schemeClr>
            </a:gs>
          </a:gsLst>
          <a:lin ang="5400000" scaled="1"/>
        </a:gradFill>
        <a:blipFill rotWithShape="0">
          <a:blip xmlns:r="http://schemas.openxmlformats.org/officeDocument/2006/relationships" r:embed="rId2">
            <a:duotone>
              <a:schemeClr val="phClr">
                <a:tint val="95000"/>
                <a:shade val="18000"/>
                <a:hueMod val="100000"/>
                <a:satMod val="275000"/>
              </a:schemeClr>
              <a:schemeClr val="phClr">
                <a:tint val="47000"/>
                <a:shade val="100000"/>
                <a:hueMod val="100000"/>
                <a:satMod val="3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2314</TotalTime>
  <Words>1029</Words>
  <Application>Microsoft Office PowerPoint</Application>
  <PresentationFormat>画面に合わせる (4:3)</PresentationFormat>
  <Paragraphs>224</Paragraphs>
  <Slides>24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24</vt:i4>
      </vt:variant>
    </vt:vector>
  </HeadingPairs>
  <TitlesOfParts>
    <vt:vector size="26" baseType="lpstr">
      <vt:lpstr>みやび</vt:lpstr>
      <vt:lpstr>Office テーマ</vt:lpstr>
      <vt:lpstr>共生社会創造に向けた民進党１１の提案 （共生イレブン）  「最終とりまとめ」より抜粋した１１の重点政策</vt:lpstr>
      <vt:lpstr>中間とりまとめ（2015.12）後、 全国でフォーラムを開催</vt:lpstr>
      <vt:lpstr>共生社会創造本部「とりまとめ」フレーム</vt:lpstr>
      <vt:lpstr>私たちの目指す共生社会とは</vt:lpstr>
      <vt:lpstr> 児童扶養手当の大幅引き上げ</vt:lpstr>
      <vt:lpstr>PowerPoint プレゼンテーション</vt:lpstr>
      <vt:lpstr>PowerPoint プレゼンテーション</vt:lpstr>
      <vt:lpstr> 渡しきり（給付型）奨学金の創設 ～能力と意欲があれば、誰でも大学に 行くことのできる社会を実現する～</vt:lpstr>
      <vt:lpstr>PowerPoint プレゼンテーション</vt:lpstr>
      <vt:lpstr> 有期雇用の入り口規制を導入する</vt:lpstr>
      <vt:lpstr>PowerPoint プレゼンテーション</vt:lpstr>
      <vt:lpstr> 最低賃金を引き上げる</vt:lpstr>
      <vt:lpstr> 保育士の待遇が低いことが、 待機児童の大きな原因</vt:lpstr>
      <vt:lpstr> 介護職・保育職の待遇を改善する</vt:lpstr>
      <vt:lpstr> 社会保険の適用拡大</vt:lpstr>
      <vt:lpstr>PowerPoint プレゼンテーション</vt:lpstr>
      <vt:lpstr>選択的夫婦別姓を実現する</vt:lpstr>
      <vt:lpstr>低年金者に対する支援</vt:lpstr>
      <vt:lpstr>　　低年金者に対する支援  ■国民年金を受給する高齢女性の場合、夫の年金 　が無くなる単身世帯になると、極めて低額の年 　金となり、生活に困窮する場合が多い     ●高所得の年金受給者に対する国庫負担部分の年 　金給付を減額し、これを財源に低額国民年金の 　かさ上げを行う。 </vt:lpstr>
      <vt:lpstr>日本の男性の家事・育児時間は非常に少ない</vt:lpstr>
      <vt:lpstr>全く減っていない日本の正社員の労働時間</vt:lpstr>
      <vt:lpstr> 労働時間規制の強化 インターバル規制の導入</vt:lpstr>
      <vt:lpstr>１億円を超えると所得税の負担割合が低下する</vt:lpstr>
      <vt:lpstr> “格差の壁”を打ち破るための財源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能力の発揮を阻む“格差の壁”を打ち破り、支え合う力を育む ～公正な分配なくして持続的成長無し～</dc:title>
  <dc:creator>kacchan</dc:creator>
  <cp:lastModifiedBy>参議院</cp:lastModifiedBy>
  <cp:revision>159</cp:revision>
  <cp:lastPrinted>2016-04-06T08:39:50Z</cp:lastPrinted>
  <dcterms:created xsi:type="dcterms:W3CDTF">2016-01-29T09:08:30Z</dcterms:created>
  <dcterms:modified xsi:type="dcterms:W3CDTF">2016-04-07T02:05:30Z</dcterms:modified>
</cp:coreProperties>
</file>